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13_A6CE8DD9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106_1C822A2C.xml" ContentType="application/vnd.ms-powerpoint.comments+xml"/>
  <Override PartName="/ppt/notesSlides/notesSlide7.xml" ContentType="application/vnd.openxmlformats-officedocument.presentationml.notesSlide+xml"/>
  <Override PartName="/ppt/comments/modernComment_114_6454884B.xml" ContentType="application/vnd.ms-powerpoint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0" r:id="rId2"/>
    <p:sldId id="349" r:id="rId3"/>
    <p:sldId id="348" r:id="rId4"/>
    <p:sldId id="326" r:id="rId5"/>
    <p:sldId id="275" r:id="rId6"/>
    <p:sldId id="274" r:id="rId7"/>
    <p:sldId id="262" r:id="rId8"/>
    <p:sldId id="276" r:id="rId9"/>
    <p:sldId id="268" r:id="rId10"/>
    <p:sldId id="286" r:id="rId11"/>
    <p:sldId id="283" r:id="rId12"/>
    <p:sldId id="280" r:id="rId13"/>
    <p:sldId id="272" r:id="rId14"/>
    <p:sldId id="284" r:id="rId15"/>
    <p:sldId id="271" r:id="rId16"/>
    <p:sldId id="28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B3009CA-F261-E3DD-6A53-409B37E9959C}" name="Erin Wells" initials="EW" userId="XdKh6Mo4b+hb2pnUzOgsFDN/eCT5UTR2P4cVnVgFia8=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SHINGTON, ARIEL" initials="WA" lastIdx="8" clrIdx="0">
    <p:extLst>
      <p:ext uri="{19B8F6BF-5375-455C-9EA6-DF929625EA0E}">
        <p15:presenceInfo xmlns:p15="http://schemas.microsoft.com/office/powerpoint/2012/main" userId="S-1-5-21-45967694-370826977-176895030-34823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453EC9-0077-4481-8324-44246B3585BD}" v="4" dt="2025-07-24T13:37:14.074"/>
    <p1510:client id="{C9240B1F-C84E-4E04-BDC8-468BEAEBFF1A}" v="14" dt="2025-07-24T14:54:41.973"/>
  </p1510:revLst>
</p1510:revInfo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6" autoAdjust="0"/>
    <p:restoredTop sz="93420" autoAdjust="0"/>
  </p:normalViewPr>
  <p:slideViewPr>
    <p:cSldViewPr snapToGrid="0">
      <p:cViewPr varScale="1">
        <p:scale>
          <a:sx n="100" d="100"/>
          <a:sy n="10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modernComment_106_1C822A2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3A2D856-6D46-4185-B02B-ABC6F6A1F3F1}" authorId="{4B3009CA-F261-E3DD-6A53-409B37E9959C}" created="2021-06-11T15:10:51.71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78292524" sldId="262"/>
      <ac:spMk id="5" creationId="{00000000-0000-0000-0000-000000000000}"/>
    </ac:deMkLst>
    <p188:txBody>
      <a:bodyPr/>
      <a:lstStyle/>
      <a:p>
        <a:r>
          <a:rPr lang="en-US"/>
          <a:t>Clotting or blocked stroke? </a:t>
        </a:r>
      </a:p>
    </p188:txBody>
  </p188:cm>
</p188:cmLst>
</file>

<file path=ppt/comments/modernComment_113_A6CE8DD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A7ACB03-C799-4833-8176-7F8DD5C4C4BF}" authorId="{4B3009CA-F261-E3DD-6A53-409B37E9959C}" created="2021-06-11T15:09:58.963">
    <pc:sldMkLst xmlns:pc="http://schemas.microsoft.com/office/powerpoint/2013/main/command">
      <pc:docMk/>
      <pc:sldMk cId="2798554585" sldId="275"/>
    </pc:sldMkLst>
    <p188:txBody>
      <a:bodyPr/>
      <a:lstStyle/>
      <a:p>
        <a:r>
          <a:rPr lang="en-US"/>
          <a:t>Can we simplify this sentence?</a:t>
        </a:r>
      </a:p>
    </p188:txBody>
  </p188:cm>
</p188:cmLst>
</file>

<file path=ppt/comments/modernComment_114_6454884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962178D-DF66-4B98-B9B0-26252EECF2B8}" authorId="{4B3009CA-F261-E3DD-6A53-409B37E9959C}" created="2021-06-11T15:10:23.94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683261515" sldId="276"/>
      <ac:spMk id="9" creationId="{00000000-0000-0000-0000-000000000000}"/>
    </ac:deMkLst>
    <p188:txBody>
      <a:bodyPr/>
      <a:lstStyle/>
      <a:p>
        <a:r>
          <a:rPr lang="en-US"/>
          <a:t>Should we say bursting stroke? 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en-US"/>
              <a:t>7/24/2025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en-US"/>
              <a:t>7/24/2025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KrnjdXisjU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nsole.virtualpaper.com/Clear_River/strokestorybook-activity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yourself, coworkers and what hospital you are representing! </a:t>
            </a:r>
          </a:p>
          <a:p>
            <a:r>
              <a:rPr lang="en-US" dirty="0"/>
              <a:t>This is also a great time to give a little background story of why you are there OR why you are a nurse / healthcare worker!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C0F4-5A16-426A-95A1-131483DC6E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262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After age 55 the risk of having a stroke doubles every 10 years. </a:t>
            </a:r>
          </a:p>
          <a:p>
            <a:pPr defTabSz="931774">
              <a:defRPr/>
            </a:pPr>
            <a:r>
              <a:rPr lang="en-US" dirty="0"/>
              <a:t>If any of your immediate family members have a stroke, especially before age 65, you could be at a greater risk. </a:t>
            </a:r>
          </a:p>
          <a:p>
            <a:pPr defTabSz="931774">
              <a:defRPr/>
            </a:pPr>
            <a:r>
              <a:rPr lang="en-US" dirty="0"/>
              <a:t>Those of the African American race have a much higher risk of death from strokes than Caucasians do because they</a:t>
            </a:r>
            <a:r>
              <a:rPr lang="en-US" baseline="0" dirty="0"/>
              <a:t> have more stroke risk factors: hypertension, diabetes, obesity, and smoking.</a:t>
            </a:r>
            <a:endParaRPr lang="en-US" dirty="0"/>
          </a:p>
          <a:p>
            <a:pPr defTabSz="931774">
              <a:defRPr/>
            </a:pPr>
            <a:r>
              <a:rPr lang="en-US" dirty="0"/>
              <a:t>Women are at a higher risk of strokes than men. Strokes</a:t>
            </a:r>
            <a:r>
              <a:rPr lang="en-US" baseline="0" dirty="0"/>
              <a:t> kill more than twice as many women as breast cancer. This can be do to changes after menopause which includes increases in blood pressure, cholesterol, and diabetes. </a:t>
            </a:r>
            <a:endParaRPr lang="en-US" dirty="0"/>
          </a:p>
          <a:p>
            <a:pPr defTabSz="931774">
              <a:defRPr/>
            </a:pPr>
            <a:r>
              <a:rPr lang="en-US" dirty="0"/>
              <a:t>Those who have had a previous stroke are at a greater risk of having another.  Those who have had one or more TIAs are almost 10x more likely to have a stroke. </a:t>
            </a:r>
            <a:endParaRPr lang="en-US" sz="1400" b="1" dirty="0"/>
          </a:p>
          <a:p>
            <a:pPr defTabSz="931774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35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</a:t>
            </a:r>
            <a:r>
              <a:rPr lang="en-US" baseline="0" dirty="0"/>
              <a:t> help those who live in rural Arkansas use the hospital closest to them. Everyone deserves the same level of care regardless of where they live.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787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Motivate your audience to ask questions. Remember no question is a bad question about stroke!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E2820-AFE1-45FA-949E-17BDB534E1DC}" type="slidenum">
              <a:rPr lang="en-US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483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2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6395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Explain to your audience stroke is an attack on the brain. Explain brain cells die every second a stroke is attacking your brain.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E2820-AFE1-45FA-949E-17BDB534E1DC}" type="slidenum">
              <a:rPr lang="en-US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199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Grandpa's Crooked Smile is an educational book that explains the importance of a child any age to know the signs and symptoms of a stroke. Children can save lives!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Links to book reading: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https://youtu.be/2KrnjdXisjU</a:t>
            </a:r>
            <a:endParaRPr lang="en-US" dirty="0"/>
          </a:p>
          <a:p>
            <a:r>
              <a:rPr lang="en-US" dirty="0">
                <a:hlinkClick r:id="rId4"/>
              </a:rPr>
              <a:t>https://console.virtualpaper.com/Clear_River/strokestorybook-activity/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C05E-4BED-4346-BED3-74FFBEBEC2F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906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Ischemic: 87% of all cases.</a:t>
            </a:r>
            <a:r>
              <a:rPr lang="en-US" baseline="0" dirty="0"/>
              <a:t>  Occurs due to an obstruction within the blood vessel.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C0F4-5A16-426A-95A1-131483DC6E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798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Hemorrhagic: 13% of stroke cases.  Weakened blood vessel that ruptures and bleeds causing blood to press down on the brain tissue.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C0F4-5A16-426A-95A1-131483DC6E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20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A person experiencing a stroke has a three hour window to get to the hospital and begin treatment. </a:t>
            </a:r>
            <a:endParaRPr lang="en-US" dirty="0"/>
          </a:p>
          <a:p>
            <a:r>
              <a:rPr lang="en-US" dirty="0">
                <a:latin typeface="Calibri"/>
                <a:cs typeface="Calibri"/>
              </a:rPr>
              <a:t>In some cases, the window is extended up to 4.5 hours but the sooner treatment begins is always better!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E2820-AFE1-45FA-949E-17BDB534E1DC}" type="slidenum">
              <a:rPr lang="en-US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468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Mega Brain and Minis are portable, inflatable walk-through brain exhibits that are teaching tools to educate about stroke signs and symptoms. </a:t>
            </a:r>
          </a:p>
          <a:p>
            <a:endParaRPr lang="en-US" dirty="0"/>
          </a:p>
          <a:p>
            <a:r>
              <a:rPr lang="en-US" dirty="0"/>
              <a:t>The Mega Brain and Minis provide a guided tour of the brain and an opportunity to ask questions about stroke signs and symptoms.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1B9295-B35E-4808-934C-6C018D58E92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933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/>
              <a:t>7/24/2025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/>
              <a:t>7/24/2025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/>
              <a:t>7/24/2025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2133601"/>
            <a:ext cx="10160000" cy="609599"/>
          </a:xfrm>
        </p:spPr>
        <p:txBody>
          <a:bodyPr anchor="t">
            <a:noAutofit/>
          </a:bodyPr>
          <a:lstStyle>
            <a:lvl1pPr algn="ctr">
              <a:defRPr sz="4000" baseline="0"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336243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914402"/>
            <a:ext cx="10160000" cy="609599"/>
          </a:xfrm>
        </p:spPr>
        <p:txBody>
          <a:bodyPr anchor="t">
            <a:normAutofit/>
          </a:bodyPr>
          <a:lstStyle>
            <a:lvl1pPr algn="ctr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09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197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335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481328"/>
            <a:ext cx="10160000" cy="42367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524000" y="2148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761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039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d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2133601"/>
            <a:ext cx="10160000" cy="609599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15165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1140400" y="1114667"/>
            <a:ext cx="9911200" cy="66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1140400" y="2170533"/>
            <a:ext cx="9911200" cy="36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70" lvl="0" indent="-507974" rtl="0">
              <a:spcBef>
                <a:spcPts val="0"/>
              </a:spcBef>
              <a:spcAft>
                <a:spcPts val="0"/>
              </a:spcAft>
              <a:buSzPts val="2400"/>
              <a:buChar char="⦿"/>
              <a:defRPr/>
            </a:lvl1pPr>
            <a:lvl2pPr marL="1219140" lvl="1" indent="-507974" rtl="0">
              <a:spcBef>
                <a:spcPts val="1333"/>
              </a:spcBef>
              <a:spcAft>
                <a:spcPts val="0"/>
              </a:spcAft>
              <a:buSzPts val="2400"/>
              <a:buChar char="⌾"/>
              <a:defRPr/>
            </a:lvl2pPr>
            <a:lvl3pPr marL="1828709" lvl="2" indent="-507974" rtl="0">
              <a:spcBef>
                <a:spcPts val="1333"/>
              </a:spcBef>
              <a:spcAft>
                <a:spcPts val="0"/>
              </a:spcAft>
              <a:buSzPts val="2400"/>
              <a:buChar char="•"/>
              <a:defRPr/>
            </a:lvl3pPr>
            <a:lvl4pPr marL="2438278" lvl="3" indent="-507974" rtl="0">
              <a:spcBef>
                <a:spcPts val="1333"/>
              </a:spcBef>
              <a:spcAft>
                <a:spcPts val="0"/>
              </a:spcAft>
              <a:buSzPts val="2400"/>
              <a:buChar char="●"/>
              <a:defRPr/>
            </a:lvl4pPr>
            <a:lvl5pPr marL="3047848" lvl="4" indent="-507974" rtl="0">
              <a:spcBef>
                <a:spcPts val="1333"/>
              </a:spcBef>
              <a:spcAft>
                <a:spcPts val="0"/>
              </a:spcAft>
              <a:buSzPts val="2400"/>
              <a:buChar char="○"/>
              <a:defRPr/>
            </a:lvl5pPr>
            <a:lvl6pPr marL="3657418" lvl="5" indent="-507974" rtl="0">
              <a:spcBef>
                <a:spcPts val="1333"/>
              </a:spcBef>
              <a:spcAft>
                <a:spcPts val="0"/>
              </a:spcAft>
              <a:buSzPts val="2400"/>
              <a:buChar char="■"/>
              <a:defRPr/>
            </a:lvl6pPr>
            <a:lvl7pPr marL="4266987" lvl="6" indent="-507974" rtl="0">
              <a:spcBef>
                <a:spcPts val="1333"/>
              </a:spcBef>
              <a:spcAft>
                <a:spcPts val="0"/>
              </a:spcAft>
              <a:buSzPts val="2400"/>
              <a:buChar char="●"/>
              <a:defRPr/>
            </a:lvl7pPr>
            <a:lvl8pPr marL="4876557" lvl="7" indent="-507974" rtl="0">
              <a:spcBef>
                <a:spcPts val="1333"/>
              </a:spcBef>
              <a:spcAft>
                <a:spcPts val="0"/>
              </a:spcAft>
              <a:buSzPts val="2400"/>
              <a:buChar char="○"/>
              <a:defRPr/>
            </a:lvl8pPr>
            <a:lvl9pPr marL="5486126" lvl="8" indent="-507974" rtl="0">
              <a:spcBef>
                <a:spcPts val="1333"/>
              </a:spcBef>
              <a:spcAft>
                <a:spcPts val="1333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556058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3646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/>
              <a:t>7/24/2025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/>
              <a:t>7/24/2025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/>
              <a:t>7/24/2025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/>
              <a:t>7/24/2025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/>
              <a:t>7/24/2025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/>
              <a:t>7/24/2025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/>
              <a:t>7/24/2025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/>
              <a:t>7/24/2025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D3B9702-7FBF-4720-8670-571C5E7EEDDE}" type="datetime1">
              <a:rPr lang="en-US" smtClean="0"/>
              <a:pPr/>
              <a:t>7/24/2025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AB3C19"/>
                </a:solidFill>
              </a:defRPr>
            </a:lvl1pPr>
          </a:lstStyle>
          <a:p>
            <a:fld id="{8FDBFFB2-86D9-4B8F-A59A-553A60B94B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810" r:id="rId17"/>
    <p:sldLayoutId id="2147483811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jpg"/><Relationship Id="rId7" Type="http://schemas.microsoft.com/office/2007/relationships/hdphoto" Target="../media/hdphoto6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5.wdp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ccd.cdc.gov/DHDSPAtlas/Default.aspx?state=AR" TargetMode="External"/><Relationship Id="rId2" Type="http://schemas.openxmlformats.org/officeDocument/2006/relationships/hyperlink" Target="https://www.cdc.gov/stroke/signs_symptom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troke.org/en/help-and-support/resource-library/prevention-toolkit/preventing-stroke-presentatio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3_A6CE8DD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washingtonariel\Pictures\Grandpa's%20crooked%20Smile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2KrnjdXisjU" TargetMode="Externa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6_1C822A2C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4_6454884B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7506" y="705754"/>
            <a:ext cx="5994400" cy="371475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 baseline="0">
                <a:solidFill>
                  <a:srgbClr val="A30C33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600" b="1" dirty="0">
                <a:solidFill>
                  <a:srgbClr val="C00000"/>
                </a:solidFill>
                <a:latin typeface="Arial Black"/>
                <a:ea typeface="+mn-ea"/>
              </a:rPr>
              <a:t>STROKE </a:t>
            </a:r>
            <a:endParaRPr lang="en-US" sz="6600" dirty="0">
              <a:solidFill>
                <a:srgbClr val="C00000"/>
              </a:solidFill>
            </a:endParaRPr>
          </a:p>
          <a:p>
            <a:pPr algn="ctr"/>
            <a:r>
              <a:rPr lang="en-US" sz="6600" b="1" dirty="0">
                <a:solidFill>
                  <a:srgbClr val="C00000"/>
                </a:solidFill>
                <a:latin typeface="Arial Black"/>
                <a:ea typeface="+mn-ea"/>
              </a:rPr>
              <a:t>in </a:t>
            </a:r>
            <a:endParaRPr lang="en-US" sz="6600" dirty="0">
              <a:solidFill>
                <a:srgbClr val="C00000"/>
              </a:solidFill>
              <a:ea typeface="+mn-ea"/>
            </a:endParaRPr>
          </a:p>
          <a:p>
            <a:pPr algn="ctr"/>
            <a:r>
              <a:rPr lang="en-US" sz="6600" b="1" dirty="0">
                <a:solidFill>
                  <a:srgbClr val="C00000"/>
                </a:solidFill>
                <a:latin typeface="Arial Black"/>
                <a:ea typeface="+mn-ea"/>
              </a:rPr>
              <a:t>Arkansas</a:t>
            </a:r>
            <a:endParaRPr lang="en-US" dirty="0">
              <a:solidFill>
                <a:srgbClr val="C00000"/>
              </a:solidFill>
              <a:ea typeface="+mn-ea"/>
            </a:endParaRP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3958986-F9A4-410F-BB51-9D5AA47D6A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10" y="6094051"/>
            <a:ext cx="1632034" cy="42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6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C21D9-8518-48CB-A3E2-F738D96DB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671" y="2534121"/>
            <a:ext cx="9981624" cy="1000864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 Black"/>
                <a:ea typeface="+mn-ea"/>
              </a:rPr>
              <a:t>Community Outreach</a:t>
            </a:r>
          </a:p>
        </p:txBody>
      </p:sp>
    </p:spTree>
    <p:extLst>
      <p:ext uri="{BB962C8B-B14F-4D97-AF65-F5344CB8AC3E}">
        <p14:creationId xmlns:p14="http://schemas.microsoft.com/office/powerpoint/2010/main" val="362188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C0DD4C-2EAD-4AD7-9BC2-BDE03BE2AB50}"/>
              </a:ext>
            </a:extLst>
          </p:cNvPr>
          <p:cNvSpPr txBox="1">
            <a:spLocks/>
          </p:cNvSpPr>
          <p:nvPr/>
        </p:nvSpPr>
        <p:spPr>
          <a:xfrm>
            <a:off x="4845181" y="893396"/>
            <a:ext cx="5963137" cy="487923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823397" lvl="1" indent="-457189" algn="ctr" defTabSz="366208">
              <a:spcAft>
                <a:spcPts val="481"/>
              </a:spcAft>
              <a:buFont typeface="Wingdings" panose="05000000000000000000" pitchFamily="2" charset="2"/>
              <a:buChar char="Ø"/>
            </a:pPr>
            <a:r>
              <a:rPr lang="en-US" sz="2667" dirty="0"/>
              <a:t>Recognition of stroke signs and symptoms using </a:t>
            </a:r>
            <a:r>
              <a:rPr lang="en-US" sz="2667" b="1" u="sng" dirty="0"/>
              <a:t>BE FAST</a:t>
            </a:r>
          </a:p>
          <a:p>
            <a:pPr marL="823397" lvl="1" indent="-457189" defTabSz="366208">
              <a:spcAft>
                <a:spcPts val="481"/>
              </a:spcAft>
              <a:buFont typeface="Wingdings" panose="05000000000000000000" pitchFamily="2" charset="2"/>
              <a:buChar char="Ø"/>
            </a:pPr>
            <a:endParaRPr lang="en-US" sz="2667" b="1" u="sng" dirty="0"/>
          </a:p>
          <a:p>
            <a:pPr marL="823397" lvl="1" indent="-457189" defTabSz="366208">
              <a:spcAft>
                <a:spcPts val="481"/>
              </a:spcAft>
              <a:buFont typeface="Wingdings" panose="05000000000000000000" pitchFamily="2" charset="2"/>
              <a:buChar char="Ø"/>
            </a:pPr>
            <a:r>
              <a:rPr lang="en-US" sz="2667" dirty="0"/>
              <a:t>Stroke is an </a:t>
            </a:r>
            <a:r>
              <a:rPr lang="en-US" sz="2667" b="1" u="sng" dirty="0"/>
              <a:t>EMERGENCY</a:t>
            </a:r>
          </a:p>
          <a:p>
            <a:pPr marL="823397" lvl="1" indent="-457189" defTabSz="366208">
              <a:spcAft>
                <a:spcPts val="481"/>
              </a:spcAft>
              <a:buFont typeface="Wingdings" panose="05000000000000000000" pitchFamily="2" charset="2"/>
              <a:buChar char="Ø"/>
            </a:pPr>
            <a:endParaRPr lang="en-US" sz="2667" b="1" u="sng" dirty="0"/>
          </a:p>
          <a:p>
            <a:pPr marL="823397" lvl="1" indent="-457189" defTabSz="366208">
              <a:spcAft>
                <a:spcPts val="481"/>
              </a:spcAft>
              <a:buFont typeface="Wingdings" panose="05000000000000000000" pitchFamily="2" charset="2"/>
              <a:buChar char="Ø"/>
            </a:pPr>
            <a:r>
              <a:rPr lang="en-US" sz="2667" dirty="0"/>
              <a:t>Call 9-1-1</a:t>
            </a:r>
          </a:p>
          <a:p>
            <a:pPr marL="823397" lvl="1" indent="-457189" defTabSz="366208">
              <a:spcAft>
                <a:spcPts val="481"/>
              </a:spcAft>
              <a:buFont typeface="Wingdings" panose="05000000000000000000" pitchFamily="2" charset="2"/>
              <a:buChar char="Ø"/>
            </a:pPr>
            <a:endParaRPr lang="en-US" sz="2667" dirty="0"/>
          </a:p>
          <a:p>
            <a:pPr marL="823397" lvl="1" indent="-457189" algn="ctr" defTabSz="366208">
              <a:spcAft>
                <a:spcPts val="481"/>
              </a:spcAft>
              <a:buFont typeface="Wingdings" panose="05000000000000000000" pitchFamily="2" charset="2"/>
              <a:buChar char="Ø"/>
            </a:pPr>
            <a:r>
              <a:rPr lang="en-US" sz="2667" dirty="0"/>
              <a:t>Know your nearest stroke-ready hospital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99BAB0-4F72-3C14-2FFD-FB88F8480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97" y="478204"/>
            <a:ext cx="407728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33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16000" y="120650"/>
            <a:ext cx="10160000" cy="6096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 Black"/>
              </a:rPr>
              <a:t>Stroke Program Mega and Mini Brains!</a:t>
            </a:r>
          </a:p>
        </p:txBody>
      </p:sp>
      <p:pic>
        <p:nvPicPr>
          <p:cNvPr id="5" name="Content Placeholder 4" descr="The MEGA Brain Exhibit"/>
          <p:cNvPicPr>
            <a:picLocks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8500" y="2430086"/>
            <a:ext cx="571500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ppc.medicalinflatables.com/wp-content/uploads/2012/09/IMG_447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982" y="4741862"/>
            <a:ext cx="2819400" cy="2050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Image result for ar saves mega br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8469">
            <a:off x="7965752" y="1190370"/>
            <a:ext cx="2939533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2451">
            <a:off x="4325959" y="929663"/>
            <a:ext cx="2660381" cy="17727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822" y="4041022"/>
            <a:ext cx="2017573" cy="26900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8775">
            <a:off x="8250386" y="3806421"/>
            <a:ext cx="2805644" cy="1870879"/>
          </a:xfrm>
          <a:prstGeom prst="rect">
            <a:avLst/>
          </a:prstGeom>
        </p:spPr>
      </p:pic>
      <p:pic>
        <p:nvPicPr>
          <p:cNvPr id="9" name="Picture 8" descr="A large brain shaped object on a table&#10;&#10;AI-generated content may be incorrect.">
            <a:extLst>
              <a:ext uri="{FF2B5EF4-FFF2-40B4-BE49-F238E27FC236}">
                <a16:creationId xmlns:a16="http://schemas.microsoft.com/office/drawing/2014/main" id="{B258FEA5-5356-4DA5-0C54-F1CBE22D5AD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2182">
            <a:off x="1315786" y="874888"/>
            <a:ext cx="2332796" cy="311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58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600200" y="346075"/>
            <a:ext cx="8991600" cy="9906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What are risk factors you can’t control?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2" b="97307" l="4888" r="96188">
                        <a14:foregroundMark x1="35875" y1="46267" x2="40762" y2="28641"/>
                        <a14:foregroundMark x1="62072" y1="47613" x2="66080" y2="34027"/>
                        <a14:foregroundMark x1="61486" y1="40514" x2="61486" y2="40514"/>
                        <a14:foregroundMark x1="67546" y1="50184" x2="70968" y2="40514"/>
                        <a14:foregroundMark x1="6647" y1="35006" x2="6647" y2="35006"/>
                        <a14:foregroundMark x1="10068" y1="37209" x2="11535" y2="28274"/>
                        <a14:foregroundMark x1="7722" y1="40514" x2="13294" y2="20196"/>
                        <a14:foregroundMark x1="13294" y1="20196" x2="13490" y2="19951"/>
                        <a14:foregroundMark x1="8895" y1="60955" x2="8895" y2="60955"/>
                        <a14:foregroundMark x1="11730" y1="61689" x2="6061" y2="52754"/>
                        <a14:foregroundMark x1="62072" y1="91187" x2="62072" y2="91187"/>
                        <a14:foregroundMark x1="90518" y1="72460" x2="90518" y2="72460"/>
                        <a14:foregroundMark x1="88759" y1="80416" x2="88759" y2="80416"/>
                        <a14:foregroundMark x1="85044" y1="87271" x2="89638" y2="74296"/>
                        <a14:foregroundMark x1="96285" y1="69278" x2="90811" y2="60955"/>
                        <a14:foregroundMark x1="82502" y1="78947" x2="82502" y2="78580"/>
                        <a14:foregroundMark x1="19550" y1="18849" x2="25611" y2="21787"/>
                        <a14:foregroundMark x1="4888" y1="41493" x2="8895" y2="44431"/>
                        <a14:foregroundMark x1="34213" y1="49449" x2="29326" y2="30355"/>
                        <a14:foregroundMark x1="34800" y1="13831" x2="34800" y2="13831"/>
                        <a14:foregroundMark x1="67253" y1="19584" x2="67253" y2="19584"/>
                        <a14:foregroundMark x1="49169" y1="66707" x2="49169" y2="66707"/>
                        <a14:foregroundMark x1="54057" y1="97307" x2="54057" y2="97307"/>
                        <a14:foregroundMark x1="85044" y1="76132" x2="85044" y2="761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0561" y="2314559"/>
            <a:ext cx="2790879" cy="22288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406478">
            <a:off x="3589382" y="4622414"/>
            <a:ext cx="13692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Age</a:t>
            </a:r>
          </a:p>
        </p:txBody>
      </p:sp>
      <p:sp>
        <p:nvSpPr>
          <p:cNvPr id="5" name="Rectangle 4"/>
          <p:cNvSpPr/>
          <p:nvPr/>
        </p:nvSpPr>
        <p:spPr>
          <a:xfrm rot="774886">
            <a:off x="7352759" y="1528905"/>
            <a:ext cx="4272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Family History</a:t>
            </a:r>
          </a:p>
        </p:txBody>
      </p:sp>
      <p:sp>
        <p:nvSpPr>
          <p:cNvPr id="7" name="Rectangle 6"/>
          <p:cNvSpPr/>
          <p:nvPr/>
        </p:nvSpPr>
        <p:spPr>
          <a:xfrm rot="21240520">
            <a:off x="308013" y="2830073"/>
            <a:ext cx="42473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Race / Ethnicity</a:t>
            </a:r>
          </a:p>
        </p:txBody>
      </p:sp>
      <p:sp>
        <p:nvSpPr>
          <p:cNvPr id="8" name="Rectangle 7"/>
          <p:cNvSpPr/>
          <p:nvPr/>
        </p:nvSpPr>
        <p:spPr>
          <a:xfrm rot="20522134">
            <a:off x="596144" y="1182263"/>
            <a:ext cx="23118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Gender</a:t>
            </a:r>
          </a:p>
        </p:txBody>
      </p:sp>
      <p:sp>
        <p:nvSpPr>
          <p:cNvPr id="9" name="Rectangle 8"/>
          <p:cNvSpPr/>
          <p:nvPr/>
        </p:nvSpPr>
        <p:spPr>
          <a:xfrm rot="21010967">
            <a:off x="6411967" y="4229862"/>
            <a:ext cx="50961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Prior Stroke/ TIA</a:t>
            </a:r>
          </a:p>
        </p:txBody>
      </p:sp>
    </p:spTree>
    <p:extLst>
      <p:ext uri="{BB962C8B-B14F-4D97-AF65-F5344CB8AC3E}">
        <p14:creationId xmlns:p14="http://schemas.microsoft.com/office/powerpoint/2010/main" val="4041109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3018590" y="3035764"/>
            <a:ext cx="388107" cy="0"/>
          </a:xfrm>
          <a:prstGeom prst="straightConnector1">
            <a:avLst/>
          </a:prstGeom>
          <a:ln cmpd="sng">
            <a:solidFill>
              <a:srgbClr val="C00000"/>
            </a:solidFill>
            <a:headEnd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740927" y="5576015"/>
            <a:ext cx="659873" cy="18450"/>
          </a:xfrm>
          <a:prstGeom prst="straightConnector1">
            <a:avLst/>
          </a:prstGeom>
          <a:ln cmpd="sng">
            <a:solidFill>
              <a:srgbClr val="C00000"/>
            </a:solidFill>
            <a:headEnd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738953" y="3972066"/>
            <a:ext cx="307228" cy="457200"/>
          </a:xfrm>
          <a:prstGeom prst="straightConnector1">
            <a:avLst/>
          </a:prstGeom>
          <a:ln cmpd="sng">
            <a:solidFill>
              <a:srgbClr val="C00000"/>
            </a:solidFill>
            <a:headEnd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24001" y="78308"/>
            <a:ext cx="9144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What we do, why we do it, and how we help </a:t>
            </a:r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YOU!</a:t>
            </a:r>
            <a:endParaRPr lang="en-US" sz="3600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8099011" y="3364200"/>
            <a:ext cx="206789" cy="767533"/>
          </a:xfrm>
          <a:prstGeom prst="straightConnector1">
            <a:avLst/>
          </a:prstGeom>
          <a:ln cmpd="sng">
            <a:solidFill>
              <a:srgbClr val="C00000"/>
            </a:solidFill>
            <a:headEnd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9783119" y="3371617"/>
            <a:ext cx="601297" cy="829049"/>
          </a:xfrm>
          <a:prstGeom prst="straightConnector1">
            <a:avLst/>
          </a:prstGeom>
          <a:ln cmpd="sng">
            <a:solidFill>
              <a:srgbClr val="C00000"/>
            </a:solidFill>
            <a:headEnd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5" y="1920028"/>
            <a:ext cx="2845105" cy="1728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56" b="98815" l="2167" r="53000">
                        <a14:foregroundMark x1="25417" y1="90815" x2="29917" y2="91111"/>
                        <a14:foregroundMark x1="48667" y1="48444" x2="49417" y2="47852"/>
                        <a14:foregroundMark x1="47667" y1="46074" x2="51083" y2="46074"/>
                        <a14:foregroundMark x1="49250" y1="33630" x2="49250" y2="35704"/>
                        <a14:foregroundMark x1="28833" y1="13185" x2="44333" y2="13481"/>
                        <a14:foregroundMark x1="29750" y1="38074" x2="29750" y2="38074"/>
                        <a14:foregroundMark x1="35583" y1="36000" x2="35583" y2="40444"/>
                        <a14:foregroundMark x1="41083" y1="38667" x2="41083" y2="43111"/>
                        <a14:foregroundMark x1="30667" y1="35704" x2="29583" y2="41037"/>
                        <a14:foregroundMark x1="44667" y1="19259" x2="46583" y2="19259"/>
                        <a14:foregroundMark x1="43000" y1="77333" x2="43000" y2="77333"/>
                        <a14:foregroundMark x1="45583" y1="58519" x2="46583" y2="65630"/>
                        <a14:foregroundMark x1="43333" y1="59556" x2="48083" y2="25630"/>
                        <a14:foregroundMark x1="31667" y1="93185" x2="38833" y2="92444"/>
                        <a14:foregroundMark x1="39750" y1="89778" x2="41083" y2="81333"/>
                        <a14:foregroundMark x1="4083" y1="91111" x2="5167" y2="95556"/>
                        <a14:foregroundMark x1="2750" y1="89778" x2="2750" y2="8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3" t="6786" r="46894"/>
          <a:stretch/>
        </p:blipFill>
        <p:spPr>
          <a:xfrm>
            <a:off x="3554682" y="1438721"/>
            <a:ext cx="2293161" cy="23491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668" l="7764" r="89404">
                        <a14:foregroundMark x1="74023" y1="63619" x2="84277" y2="25466"/>
                        <a14:foregroundMark x1="80615" y1="18750" x2="80615" y2="18750"/>
                        <a14:foregroundMark x1="56592" y1="69683" x2="56592" y2="69683"/>
                        <a14:foregroundMark x1="12061" y1="79384" x2="12061" y2="79384"/>
                        <a14:foregroundMark x1="12061" y1="79384" x2="10059" y2="78358"/>
                        <a14:foregroundMark x1="9521" y1="81063" x2="9277" y2="78358"/>
                        <a14:foregroundMark x1="88330" y1="51306" x2="88330" y2="51306"/>
                        <a14:foregroundMark x1="88574" y1="51306" x2="88574" y2="60728"/>
                        <a14:foregroundMark x1="78320" y1="15578" x2="78320" y2="15578"/>
                        <a14:foregroundMark x1="12842" y1="55690" x2="12842" y2="55690"/>
                        <a14:backgroundMark x1="12695" y1="35634" x2="12695" y2="35634"/>
                        <a14:backgroundMark x1="12695" y1="36567" x2="19678" y2="31996"/>
                        <a14:backgroundMark x1="23828" y1="29571" x2="27246" y2="22575"/>
                        <a14:backgroundMark x1="11670" y1="47481" x2="14111" y2="44310"/>
                        <a14:backgroundMark x1="12207" y1="49907" x2="13477" y2="47481"/>
                        <a14:backgroundMark x1="13965" y1="11007" x2="19775" y2="7836"/>
                        <a14:backgroundMark x1="80225" y1="3451" x2="87061" y2="3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21" t="56" r="10414" b="2053"/>
          <a:stretch/>
        </p:blipFill>
        <p:spPr>
          <a:xfrm>
            <a:off x="1673968" y="4429266"/>
            <a:ext cx="3465459" cy="21637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2" t="4485" r="18734" b="4121"/>
          <a:stretch/>
        </p:blipFill>
        <p:spPr>
          <a:xfrm>
            <a:off x="6748256" y="4311521"/>
            <a:ext cx="2701508" cy="23992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0" t="9379" r="2485" b="5805"/>
          <a:stretch/>
        </p:blipFill>
        <p:spPr>
          <a:xfrm>
            <a:off x="6379477" y="1527277"/>
            <a:ext cx="2726724" cy="1747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/>
          <a:srcRect t="9080" b="7405"/>
          <a:stretch/>
        </p:blipFill>
        <p:spPr>
          <a:xfrm>
            <a:off x="9241833" y="1703540"/>
            <a:ext cx="2926356" cy="1637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06625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87338"/>
            <a:ext cx="10972800" cy="808037"/>
          </a:xfrm>
        </p:spPr>
        <p:txBody>
          <a:bodyPr>
            <a:noAutofit/>
          </a:bodyPr>
          <a:lstStyle/>
          <a:p>
            <a:pPr algn="ctr"/>
            <a:r>
              <a:rPr lang="en-US" sz="7200" dirty="0">
                <a:latin typeface="Arial Black" panose="020B0A04020102020204" pitchFamily="34" charset="0"/>
              </a:rPr>
              <a:t>Questions</a:t>
            </a:r>
          </a:p>
        </p:txBody>
      </p:sp>
      <p:pic>
        <p:nvPicPr>
          <p:cNvPr id="30722" name="Picture 2" descr="C:\Documents and Settings\mccutchendelbertc\Local Settings\Temporary Internet Files\Content.IE5\97MMCFFF\MC900434411[1].wmf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3988" y="1030288"/>
            <a:ext cx="4264025" cy="47974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50499" y="5780766"/>
            <a:ext cx="38910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Arial"/>
                <a:cs typeface="Arial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906011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7B7E97-BF10-AAA5-C445-DD9C4AFE6241}"/>
              </a:ext>
            </a:extLst>
          </p:cNvPr>
          <p:cNvSpPr txBox="1"/>
          <p:nvPr/>
        </p:nvSpPr>
        <p:spPr>
          <a:xfrm>
            <a:off x="1409700" y="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>
                <a:latin typeface="+mj-lt"/>
                <a:ea typeface="+mj-ea"/>
                <a:cs typeface="+mj-cs"/>
              </a:rPr>
              <a:t>REFERENCES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87BBBD-46AF-3669-E23A-FF1405086AC1}"/>
              </a:ext>
            </a:extLst>
          </p:cNvPr>
          <p:cNvSpPr txBox="1"/>
          <p:nvPr/>
        </p:nvSpPr>
        <p:spPr>
          <a:xfrm>
            <a:off x="1933084" y="1200416"/>
            <a:ext cx="9372600" cy="41148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274320" indent="-228600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</a:pPr>
            <a:endParaRPr lang="en-US" sz="1900" dirty="0"/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</a:pPr>
            <a:r>
              <a:rPr lang="en-US" dirty="0"/>
              <a:t>Source: Cdc.gov. 2025. </a:t>
            </a:r>
            <a:r>
              <a:rPr lang="en-US" i="1" dirty="0"/>
              <a:t>Stroke Signs And Symptoms | CDC.Gov</a:t>
            </a:r>
            <a:r>
              <a:rPr lang="en-US" dirty="0"/>
              <a:t>. 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https://www.cdc.gov/stroke/signs_symptoms.htm</a:t>
            </a:r>
            <a:endParaRPr lang="en-US" dirty="0"/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</a:pPr>
            <a:endParaRPr lang="en-US" dirty="0"/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</a:pPr>
            <a:r>
              <a:rPr lang="en-US" dirty="0"/>
              <a:t>Source: Interactive atlas of heart disease and stroke. (n.d.). 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https://nccd.cdc.gov/DHDSPAtlas/Default.aspx?state=AR</a:t>
            </a:r>
            <a:endParaRPr lang="en-US" dirty="0"/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</a:pPr>
            <a:endParaRPr lang="en-US" dirty="0"/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</a:pPr>
            <a:r>
              <a:rPr lang="en-US" dirty="0"/>
              <a:t>Source: American Stroke Association. 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Preventing Stroke Presentation | American Stroke Association</a:t>
            </a:r>
            <a:endParaRPr lang="en-US" dirty="0"/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</a:pPr>
            <a:endParaRPr lang="en-US" sz="1900" dirty="0"/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54011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>
            <a:spLocks noGrp="1"/>
          </p:cNvSpPr>
          <p:nvPr>
            <p:ph type="title"/>
          </p:nvPr>
        </p:nvSpPr>
        <p:spPr>
          <a:xfrm>
            <a:off x="4805428" y="2185987"/>
            <a:ext cx="6400801" cy="2486025"/>
          </a:xfrm>
        </p:spPr>
        <p:txBody>
          <a:bodyPr spcFirstLastPara="1" vert="horz" lIns="121920" tIns="60960" rIns="121920" bIns="60960" rtlCol="0" anchor="b" anchorCtr="0">
            <a:normAutofit/>
          </a:bodyPr>
          <a:lstStyle/>
          <a:p>
            <a:pPr algn="ctr" defTabSz="609585"/>
            <a:r>
              <a:rPr lang="en-US" sz="8000" b="1" dirty="0"/>
              <a:t>The Stroke Program</a:t>
            </a:r>
          </a:p>
        </p:txBody>
      </p:sp>
      <p:sp>
        <p:nvSpPr>
          <p:cNvPr id="119" name="Google Shape;119;p15"/>
          <p:cNvSpPr txBox="1"/>
          <p:nvPr/>
        </p:nvSpPr>
        <p:spPr>
          <a:xfrm>
            <a:off x="985771" y="724500"/>
            <a:ext cx="1289600" cy="2174000"/>
          </a:xfrm>
          <a:prstGeom prst="rect">
            <a:avLst/>
          </a:prstGeom>
          <a:noFill/>
          <a:ln>
            <a:noFill/>
          </a:ln>
          <a:effectLst>
            <a:outerShdw blurRad="14288" dist="9525" dir="5400000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defTabSz="609585">
              <a:lnSpc>
                <a:spcPct val="90000"/>
              </a:lnSpc>
            </a:pPr>
            <a:endParaRPr sz="17333" b="1" dirty="0">
              <a:solidFill>
                <a:srgbClr val="FF842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2411711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4FC3F7-DA39-4A58-B1A8-D6BA8E306E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085" r="1" b="1"/>
          <a:stretch/>
        </p:blipFill>
        <p:spPr>
          <a:xfrm>
            <a:off x="967098" y="644229"/>
            <a:ext cx="4560244" cy="2560320"/>
          </a:xfrm>
          <a:prstGeom prst="rect">
            <a:avLst/>
          </a:prstGeom>
        </p:spPr>
      </p:pic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00C1C66-CA0C-4183-96A5-6DA2AE67CB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42" r="2" b="22007"/>
          <a:stretch/>
        </p:blipFill>
        <p:spPr>
          <a:xfrm>
            <a:off x="6655066" y="644229"/>
            <a:ext cx="4581287" cy="2560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CB0581-86D3-42B0-913F-6CD67AB6E2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64" r="1" b="21608"/>
          <a:stretch/>
        </p:blipFill>
        <p:spPr>
          <a:xfrm>
            <a:off x="967124" y="3653451"/>
            <a:ext cx="4560193" cy="25603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77C1BA-85A3-4FC9-4D82-8B840156C68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2589" r="1" b="1633"/>
          <a:stretch/>
        </p:blipFill>
        <p:spPr>
          <a:xfrm>
            <a:off x="6655081" y="3672788"/>
            <a:ext cx="4581256" cy="25603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EE4F755-268F-4697-8770-740226091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223" y="530381"/>
            <a:ext cx="8131551" cy="1280891"/>
          </a:xfrm>
        </p:spPr>
        <p:txBody>
          <a:bodyPr spcFirstLastPara="1" vert="horz" wrap="square" lIns="121920" tIns="60960" rIns="121920" bIns="60960" rtlCol="0" anchor="t" anchorCtr="0">
            <a:normAutofit/>
          </a:bodyPr>
          <a:lstStyle/>
          <a:p>
            <a:pPr defTabSz="609585">
              <a:spcBef>
                <a:spcPct val="0"/>
              </a:spcBef>
            </a:pPr>
            <a:r>
              <a:rPr lang="en-US" sz="4133" dirty="0"/>
              <a:t>The Stroke Program continued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FF09AE-60E9-469A-AE8F-B8A7B9043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6561" y="1350474"/>
            <a:ext cx="9078877" cy="4756241"/>
          </a:xfrm>
        </p:spPr>
        <p:txBody>
          <a:bodyPr spcFirstLastPara="1" vert="horz" wrap="square" lIns="121920" tIns="60960" rIns="121920" bIns="60960" rtlCol="0" anchor="t" anchorCtr="0">
            <a:noAutofit/>
          </a:bodyPr>
          <a:lstStyle/>
          <a:p>
            <a:pPr defTabSz="609585">
              <a:spcBef>
                <a:spcPts val="1333"/>
              </a:spcBef>
              <a:buFont typeface="Wingdings 3" charset="2"/>
              <a:buChar char=""/>
            </a:pPr>
            <a:r>
              <a:rPr lang="en-US" sz="2400" dirty="0"/>
              <a:t>The program links emergency room doctors at participating hospitals to specially trained stroke specialists via live, two-way video, available 24-hours a day to ensure fast, life-saving treatment of stroke patients. </a:t>
            </a:r>
          </a:p>
          <a:p>
            <a:pPr defTabSz="609585">
              <a:spcBef>
                <a:spcPts val="1333"/>
              </a:spcBef>
              <a:buFont typeface="Wingdings 3" charset="2"/>
              <a:buChar char=""/>
            </a:pPr>
            <a:endParaRPr lang="en-US" sz="2400" dirty="0"/>
          </a:p>
          <a:p>
            <a:pPr defTabSz="609585">
              <a:spcBef>
                <a:spcPts val="1333"/>
              </a:spcBef>
              <a:buFont typeface="Wingdings 3" charset="2"/>
              <a:buChar char=""/>
            </a:pPr>
            <a:r>
              <a:rPr lang="en-US" sz="2400" dirty="0"/>
              <a:t>Ischemic strokes, the most common type of stroke, can be treated with a clot-buster that dissolves blood clots obstructing blood flow to the brain. People suffering from stroke symptoms must </a:t>
            </a:r>
            <a:r>
              <a:rPr lang="en-US" sz="2400" b="1" dirty="0"/>
              <a:t>BE FAST </a:t>
            </a:r>
            <a:r>
              <a:rPr lang="en-US" sz="2400" dirty="0"/>
              <a:t>getting to the hospital to receive treatment.</a:t>
            </a:r>
          </a:p>
        </p:txBody>
      </p:sp>
    </p:spTree>
    <p:extLst>
      <p:ext uri="{BB962C8B-B14F-4D97-AF65-F5344CB8AC3E}">
        <p14:creationId xmlns:p14="http://schemas.microsoft.com/office/powerpoint/2010/main" val="359201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</p:spPr>
        <p:txBody>
          <a:bodyPr anchor="b">
            <a:normAutofit/>
          </a:bodyPr>
          <a:lstStyle/>
          <a:p>
            <a:r>
              <a:rPr lang="en-US" dirty="0"/>
              <a:t>What is a stroke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 brain attack!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 stroke occurs when blood flow to the brain is blocked or a blood vessel bursts!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53" b="85959" l="3100" r="98600">
                        <a14:foregroundMark x1="53200" y1="27854" x2="53200" y2="27854"/>
                        <a14:foregroundMark x1="69600" y1="27968" x2="69600" y2="27968"/>
                        <a14:foregroundMark x1="70100" y1="27854" x2="70100" y2="27854"/>
                        <a14:foregroundMark x1="69200" y1="28539" x2="69200" y2="28539"/>
                        <a14:foregroundMark x1="68200" y1="28196" x2="69700" y2="27397"/>
                        <a14:foregroundMark x1="7400" y1="43607" x2="7400" y2="43607"/>
                        <a14:foregroundMark x1="93600" y1="14384" x2="93600" y2="14384"/>
                        <a14:foregroundMark x1="21900" y1="64269" x2="21900" y2="64269"/>
                        <a14:foregroundMark x1="14100" y1="65868" x2="14100" y2="65868"/>
                        <a14:foregroundMark x1="7600" y1="35616" x2="7600" y2="35616"/>
                        <a14:foregroundMark x1="3100" y1="45320" x2="3100" y2="45320"/>
                        <a14:foregroundMark x1="82900" y1="86073" x2="82900" y2="86073"/>
                        <a14:foregroundMark x1="64100" y1="38927" x2="64100" y2="38927"/>
                        <a14:foregroundMark x1="55700" y1="27397" x2="55700" y2="27397"/>
                        <a14:foregroundMark x1="54500" y1="26027" x2="54500" y2="26027"/>
                        <a14:foregroundMark x1="72100" y1="24886" x2="72100" y2="24886"/>
                        <a14:foregroundMark x1="72300" y1="27854" x2="72300" y2="27854"/>
                        <a14:foregroundMark x1="72500" y1="29795" x2="72800" y2="25913"/>
                        <a14:foregroundMark x1="35100" y1="3653" x2="35100" y2="3653"/>
                        <a14:foregroundMark x1="23600" y1="4452" x2="23600" y2="4452"/>
                        <a14:foregroundMark x1="20400" y1="12557" x2="20400" y2="12557"/>
                        <a14:foregroundMark x1="98600" y1="17237" x2="98600" y2="17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008813" y="1657350"/>
            <a:ext cx="4572000" cy="4000499"/>
          </a:xfrm>
          <a:noFill/>
        </p:spPr>
      </p:pic>
    </p:spTree>
    <p:extLst>
      <p:ext uri="{BB962C8B-B14F-4D97-AF65-F5344CB8AC3E}">
        <p14:creationId xmlns:p14="http://schemas.microsoft.com/office/powerpoint/2010/main" val="2798554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16000" y="215900"/>
            <a:ext cx="10160000" cy="609600"/>
          </a:xfrm>
        </p:spPr>
        <p:txBody>
          <a:bodyPr/>
          <a:lstStyle/>
          <a:p>
            <a:pPr algn="ctr"/>
            <a:r>
              <a:rPr lang="en-US" sz="3600" dirty="0">
                <a:latin typeface="Arial Black" panose="020B0A04020102020204" pitchFamily="34" charset="0"/>
                <a:cs typeface="+mj-cs"/>
              </a:rPr>
              <a:t>What is a Stroke?</a:t>
            </a:r>
          </a:p>
        </p:txBody>
      </p:sp>
      <p:pic>
        <p:nvPicPr>
          <p:cNvPr id="4" name="Picture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686" y="1023771"/>
            <a:ext cx="3742628" cy="53304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0B1B50-A51C-4288-882F-BCF7422421A9}"/>
              </a:ext>
            </a:extLst>
          </p:cNvPr>
          <p:cNvSpPr txBox="1"/>
          <p:nvPr/>
        </p:nvSpPr>
        <p:spPr>
          <a:xfrm>
            <a:off x="481262" y="5454316"/>
            <a:ext cx="2229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</a:t>
            </a:r>
            <a:r>
              <a:rPr lang="en-US" dirty="0">
                <a:hlinkClick r:id="rId5"/>
              </a:rPr>
              <a:t>HERE</a:t>
            </a:r>
            <a:r>
              <a:rPr lang="en-US" dirty="0"/>
              <a:t> to read</a:t>
            </a:r>
          </a:p>
        </p:txBody>
      </p:sp>
    </p:spTree>
    <p:extLst>
      <p:ext uri="{BB962C8B-B14F-4D97-AF65-F5344CB8AC3E}">
        <p14:creationId xmlns:p14="http://schemas.microsoft.com/office/powerpoint/2010/main" val="1758018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16000" y="0"/>
            <a:ext cx="10160000" cy="6096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  <a:cs typeface="+mj-cs"/>
              </a:rPr>
              <a:t>Two Main Types of Stroke etc. </a:t>
            </a:r>
            <a:r>
              <a:rPr lang="en-US" sz="3600" b="1" dirty="0"/>
              <a:t>	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1016000" y="923925"/>
            <a:ext cx="10160000" cy="4238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" indent="0" algn="ctr">
              <a:buNone/>
            </a:pPr>
            <a:r>
              <a:rPr lang="en-US" sz="3600" b="1" dirty="0">
                <a:solidFill>
                  <a:srgbClr val="C00000"/>
                </a:solidFill>
                <a:latin typeface="Arial"/>
                <a:cs typeface="Arial"/>
              </a:rPr>
              <a:t>Ischemic (Blockage) Stroke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72" b="99125" l="2077" r="98243">
                        <a14:foregroundMark x1="83067" y1="73304" x2="83067" y2="73304"/>
                        <a14:foregroundMark x1="80032" y1="73085" x2="80032" y2="73085"/>
                        <a14:foregroundMark x1="59425" y1="15317" x2="59425" y2="15317"/>
                        <a14:foregroundMark x1="55431" y1="16630" x2="55431" y2="16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8222" y="1662113"/>
            <a:ext cx="7207250" cy="5262562"/>
          </a:xfrm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9075271" y="1481328"/>
            <a:ext cx="2608729" cy="47513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en-US"/>
            </a:defPPr>
            <a:lvl1pPr indent="0" algn="ctr" defTabSz="457200">
              <a:spcBef>
                <a:spcPct val="20000"/>
              </a:spcBef>
              <a:buFont typeface="Arial"/>
              <a:buNone/>
              <a:defRPr sz="28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  <a:cs typeface="Arial"/>
              </a:defRPr>
            </a:lvl1pPr>
            <a:lvl2pPr marL="403225" indent="-230188" defTabSz="457200">
              <a:spcBef>
                <a:spcPct val="20000"/>
              </a:spcBef>
              <a:buFont typeface="Arial"/>
              <a:buChar char="–"/>
              <a:tabLst/>
              <a:defRPr>
                <a:solidFill>
                  <a:schemeClr val="lt1"/>
                </a:solidFill>
                <a:latin typeface="Arial"/>
                <a:cs typeface="Arial"/>
              </a:defRPr>
            </a:lvl2pPr>
            <a:lvl3pPr marL="568325" indent="-165100" defTabSz="457200">
              <a:spcBef>
                <a:spcPct val="20000"/>
              </a:spcBef>
              <a:buFont typeface="Arial"/>
              <a:buChar char="•"/>
              <a:defRPr>
                <a:solidFill>
                  <a:schemeClr val="lt1"/>
                </a:solidFill>
                <a:latin typeface="Arial"/>
                <a:cs typeface="Arial"/>
              </a:defRPr>
            </a:lvl3pPr>
            <a:lvl4pPr marL="798513" indent="-230188" defTabSz="457200">
              <a:spcBef>
                <a:spcPct val="20000"/>
              </a:spcBef>
              <a:buFont typeface="Arial"/>
              <a:buChar char="–"/>
              <a:defRPr>
                <a:solidFill>
                  <a:schemeClr val="lt1"/>
                </a:solidFill>
                <a:latin typeface="Arial"/>
                <a:cs typeface="Arial"/>
              </a:defRPr>
            </a:lvl4pPr>
            <a:lvl5pPr marL="971550" indent="-173038" defTabSz="457200">
              <a:spcBef>
                <a:spcPct val="20000"/>
              </a:spcBef>
              <a:buFont typeface="Arial"/>
              <a:buChar char="»"/>
              <a:defRPr>
                <a:solidFill>
                  <a:schemeClr val="lt1"/>
                </a:solidFill>
                <a:latin typeface="Arial"/>
                <a:cs typeface="Arial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lt1"/>
                </a:solidFill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lt1"/>
                </a:solidFill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lt1"/>
                </a:solidFill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87% of all cases</a:t>
            </a:r>
          </a:p>
          <a:p>
            <a:endParaRPr lang="en-US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102659" y="1462740"/>
            <a:ext cx="3179630" cy="49371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indent="0" algn="ctr" defTabSz="457200">
              <a:spcBef>
                <a:spcPct val="20000"/>
              </a:spcBef>
              <a:buFont typeface="Arial"/>
              <a:buNone/>
              <a:defRPr sz="28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  <a:cs typeface="Arial"/>
              </a:defRPr>
            </a:lvl1pPr>
            <a:lvl2pPr marL="403225" indent="-230188" defTabSz="457200">
              <a:spcBef>
                <a:spcPct val="20000"/>
              </a:spcBef>
              <a:buFont typeface="Arial"/>
              <a:buChar char="–"/>
              <a:tabLst/>
              <a:defRPr>
                <a:solidFill>
                  <a:schemeClr val="lt1"/>
                </a:solidFill>
                <a:latin typeface="Arial"/>
                <a:cs typeface="Arial"/>
              </a:defRPr>
            </a:lvl2pPr>
            <a:lvl3pPr marL="568325" indent="-165100" defTabSz="457200">
              <a:spcBef>
                <a:spcPct val="20000"/>
              </a:spcBef>
              <a:buFont typeface="Arial"/>
              <a:buChar char="•"/>
              <a:defRPr>
                <a:solidFill>
                  <a:schemeClr val="lt1"/>
                </a:solidFill>
                <a:latin typeface="Arial"/>
                <a:cs typeface="Arial"/>
              </a:defRPr>
            </a:lvl3pPr>
            <a:lvl4pPr marL="798513" indent="-230188" defTabSz="457200">
              <a:spcBef>
                <a:spcPct val="20000"/>
              </a:spcBef>
              <a:buFont typeface="Arial"/>
              <a:buChar char="–"/>
              <a:defRPr>
                <a:solidFill>
                  <a:schemeClr val="lt1"/>
                </a:solidFill>
                <a:latin typeface="Arial"/>
                <a:cs typeface="Arial"/>
              </a:defRPr>
            </a:lvl4pPr>
            <a:lvl5pPr marL="971550" indent="-173038" defTabSz="457200">
              <a:spcBef>
                <a:spcPct val="20000"/>
              </a:spcBef>
              <a:buFont typeface="Arial"/>
              <a:buChar char="»"/>
              <a:defRPr>
                <a:solidFill>
                  <a:schemeClr val="lt1"/>
                </a:solidFill>
                <a:latin typeface="Arial"/>
                <a:cs typeface="Arial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lt1"/>
                </a:solidFill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lt1"/>
                </a:solidFill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lt1"/>
                </a:solidFill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lt1"/>
                </a:solidFill>
              </a:defRPr>
            </a:lvl9pPr>
          </a:lstStyle>
          <a:p>
            <a:r>
              <a:rPr lang="en-US" sz="2600" dirty="0"/>
              <a:t>Blocked blood vessel</a:t>
            </a:r>
          </a:p>
        </p:txBody>
      </p:sp>
      <p:sp>
        <p:nvSpPr>
          <p:cNvPr id="12" name="Right Arrow 11"/>
          <p:cNvSpPr/>
          <p:nvPr/>
        </p:nvSpPr>
        <p:spPr>
          <a:xfrm rot="1640488">
            <a:off x="2145779" y="2533538"/>
            <a:ext cx="1230702" cy="609600"/>
          </a:xfrm>
          <a:prstGeom prst="rightArrow">
            <a:avLst>
              <a:gd name="adj1" fmla="val 50000"/>
              <a:gd name="adj2" fmla="val 55882"/>
            </a:avLst>
          </a:prstGeom>
          <a:solidFill>
            <a:srgbClr val="949599"/>
          </a:solidFill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292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16000" y="0"/>
            <a:ext cx="10160000" cy="6096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  <a:cs typeface="+mj-cs"/>
              </a:rPr>
              <a:t>Two Main Types of Stroke </a:t>
            </a:r>
            <a:r>
              <a:rPr lang="en-US" sz="3600" b="1" dirty="0"/>
              <a:t>	</a:t>
            </a:r>
            <a:endParaRPr lang="en-US" sz="36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4294967295"/>
          </p:nvPr>
        </p:nvSpPr>
        <p:spPr>
          <a:xfrm>
            <a:off x="1016000" y="700088"/>
            <a:ext cx="10160000" cy="4238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" indent="0" algn="ctr">
              <a:buNone/>
            </a:pPr>
            <a:r>
              <a:rPr lang="en-US" sz="3600" b="1" dirty="0">
                <a:solidFill>
                  <a:srgbClr val="C00000"/>
                </a:solidFill>
                <a:latin typeface="Arial"/>
                <a:cs typeface="Arial"/>
              </a:rPr>
              <a:t>Hemorrhagic (Bleeding)</a:t>
            </a:r>
            <a:r>
              <a:rPr lang="en-US" sz="3600" b="1" dirty="0">
                <a:solidFill>
                  <a:srgbClr val="C00000"/>
                </a:solidFill>
                <a:latin typeface="Tw Cen MT"/>
              </a:rPr>
              <a:t> Stroke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569495" y="1323427"/>
            <a:ext cx="2895600" cy="474662"/>
          </a:xfr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Blood vessel bursts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62" b="86795" l="47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9" t="1961" b="10327"/>
          <a:stretch/>
        </p:blipFill>
        <p:spPr>
          <a:xfrm>
            <a:off x="2447157" y="1215437"/>
            <a:ext cx="7297685" cy="5125419"/>
          </a:xfrm>
          <a:prstGeom prst="rect">
            <a:avLst/>
          </a:prstGeom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9156057" y="1319206"/>
            <a:ext cx="2608729" cy="47513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indent="0" algn="ctr" defTabSz="457200">
              <a:spcBef>
                <a:spcPct val="20000"/>
              </a:spcBef>
              <a:buFont typeface="Arial"/>
              <a:buNone/>
              <a:defRPr sz="28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  <a:cs typeface="Arial"/>
              </a:defRPr>
            </a:lvl1pPr>
            <a:lvl2pPr marL="403225" indent="-230188" defTabSz="457200">
              <a:spcBef>
                <a:spcPct val="20000"/>
              </a:spcBef>
              <a:buFont typeface="Arial"/>
              <a:buChar char="–"/>
              <a:tabLst/>
              <a:defRPr>
                <a:solidFill>
                  <a:schemeClr val="lt1"/>
                </a:solidFill>
                <a:latin typeface="Arial"/>
                <a:cs typeface="Arial"/>
              </a:defRPr>
            </a:lvl2pPr>
            <a:lvl3pPr marL="568325" indent="-165100" defTabSz="457200">
              <a:spcBef>
                <a:spcPct val="20000"/>
              </a:spcBef>
              <a:buFont typeface="Arial"/>
              <a:buChar char="•"/>
              <a:defRPr>
                <a:solidFill>
                  <a:schemeClr val="lt1"/>
                </a:solidFill>
                <a:latin typeface="Arial"/>
                <a:cs typeface="Arial"/>
              </a:defRPr>
            </a:lvl3pPr>
            <a:lvl4pPr marL="798513" indent="-230188" defTabSz="457200">
              <a:spcBef>
                <a:spcPct val="20000"/>
              </a:spcBef>
              <a:buFont typeface="Arial"/>
              <a:buChar char="–"/>
              <a:defRPr>
                <a:solidFill>
                  <a:schemeClr val="lt1"/>
                </a:solidFill>
                <a:latin typeface="Arial"/>
                <a:cs typeface="Arial"/>
              </a:defRPr>
            </a:lvl4pPr>
            <a:lvl5pPr marL="971550" indent="-173038" defTabSz="457200">
              <a:spcBef>
                <a:spcPct val="20000"/>
              </a:spcBef>
              <a:buFont typeface="Arial"/>
              <a:buChar char="»"/>
              <a:defRPr>
                <a:solidFill>
                  <a:schemeClr val="lt1"/>
                </a:solidFill>
                <a:latin typeface="Arial"/>
                <a:cs typeface="Arial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lt1"/>
                </a:solidFill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lt1"/>
                </a:solidFill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lt1"/>
                </a:solidFill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13% of cases</a:t>
            </a:r>
          </a:p>
          <a:p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2470027">
            <a:off x="3395647" y="2678518"/>
            <a:ext cx="1230702" cy="609600"/>
          </a:xfrm>
          <a:prstGeom prst="rightArrow">
            <a:avLst>
              <a:gd name="adj1" fmla="val 50000"/>
              <a:gd name="adj2" fmla="val 55882"/>
            </a:avLst>
          </a:prstGeom>
          <a:solidFill>
            <a:srgbClr val="949599"/>
          </a:solidFill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261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4949" y="471985"/>
            <a:ext cx="3994483" cy="125086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The Three Hour Window</a:t>
            </a:r>
          </a:p>
        </p:txBody>
      </p:sp>
      <p:pic>
        <p:nvPicPr>
          <p:cNvPr id="141314" name="Picture 2" descr="C:\Documents and Settings\Washamrichardr\My Documents\MtHomePresentation6-25-09\3oclock.bmp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 cstate="print"/>
          <a:srcRect t="4023" b="4023"/>
          <a:stretch/>
        </p:blipFill>
        <p:spPr bwMode="auto"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268269" y="4092327"/>
            <a:ext cx="2981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4.5 Hours</a:t>
            </a:r>
          </a:p>
        </p:txBody>
      </p:sp>
    </p:spTree>
    <p:extLst>
      <p:ext uri="{BB962C8B-B14F-4D97-AF65-F5344CB8AC3E}">
        <p14:creationId xmlns:p14="http://schemas.microsoft.com/office/powerpoint/2010/main" val="3867462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tf03461883_win32 (1)</Template>
  <TotalTime>19057</TotalTime>
  <Words>767</Words>
  <Application>Microsoft Office PowerPoint</Application>
  <PresentationFormat>Widescreen</PresentationFormat>
  <Paragraphs>81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Calibri</vt:lpstr>
      <vt:lpstr>Euphemia</vt:lpstr>
      <vt:lpstr>Titillium Web</vt:lpstr>
      <vt:lpstr>Tw Cen MT</vt:lpstr>
      <vt:lpstr>Wingdings</vt:lpstr>
      <vt:lpstr>Wingdings 3</vt:lpstr>
      <vt:lpstr>Children Playing 16x9</vt:lpstr>
      <vt:lpstr>PowerPoint Presentation</vt:lpstr>
      <vt:lpstr>The Stroke Program</vt:lpstr>
      <vt:lpstr>PowerPoint Presentation</vt:lpstr>
      <vt:lpstr>The Stroke Program continued</vt:lpstr>
      <vt:lpstr>What is a stroke</vt:lpstr>
      <vt:lpstr>What is a Stroke?</vt:lpstr>
      <vt:lpstr>Two Main Types of Stroke etc.  </vt:lpstr>
      <vt:lpstr>Two Main Types of Stroke  </vt:lpstr>
      <vt:lpstr>The Three Hour Window</vt:lpstr>
      <vt:lpstr>Community Outreach</vt:lpstr>
      <vt:lpstr>PowerPoint Presentation</vt:lpstr>
      <vt:lpstr>Stroke Program Mega and Mini Brains!</vt:lpstr>
      <vt:lpstr>What are risk factors you can’t control? </vt:lpstr>
      <vt:lpstr>PowerPoint Presentation</vt:lpstr>
      <vt:lpstr>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WASHINGTON, ARIEL</dc:creator>
  <cp:lastModifiedBy>Johnson, Natalie COM</cp:lastModifiedBy>
  <cp:revision>184</cp:revision>
  <dcterms:created xsi:type="dcterms:W3CDTF">2021-06-08T19:04:11Z</dcterms:created>
  <dcterms:modified xsi:type="dcterms:W3CDTF">2025-07-24T17:12:26Z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ca390d5-a4f3-448c-8368-24080179bc53_Enabled">
    <vt:lpwstr>true</vt:lpwstr>
  </property>
  <property fmtid="{D5CDD505-2E9C-101B-9397-08002B2CF9AE}" pid="3" name="MSIP_Label_8ca390d5-a4f3-448c-8368-24080179bc53_SetDate">
    <vt:lpwstr>2025-06-26T14:40:59Z</vt:lpwstr>
  </property>
  <property fmtid="{D5CDD505-2E9C-101B-9397-08002B2CF9AE}" pid="4" name="MSIP_Label_8ca390d5-a4f3-448c-8368-24080179bc53_Method">
    <vt:lpwstr>Standard</vt:lpwstr>
  </property>
  <property fmtid="{D5CDD505-2E9C-101B-9397-08002B2CF9AE}" pid="5" name="MSIP_Label_8ca390d5-a4f3-448c-8368-24080179bc53_Name">
    <vt:lpwstr>Low Risk</vt:lpwstr>
  </property>
  <property fmtid="{D5CDD505-2E9C-101B-9397-08002B2CF9AE}" pid="6" name="MSIP_Label_8ca390d5-a4f3-448c-8368-24080179bc53_SiteId">
    <vt:lpwstr>5b703aa0-061f-4ed9-beca-765a39ee1304</vt:lpwstr>
  </property>
  <property fmtid="{D5CDD505-2E9C-101B-9397-08002B2CF9AE}" pid="7" name="MSIP_Label_8ca390d5-a4f3-448c-8368-24080179bc53_ActionId">
    <vt:lpwstr>77f3c066-193f-4e65-a416-bc82a77e6d6e</vt:lpwstr>
  </property>
  <property fmtid="{D5CDD505-2E9C-101B-9397-08002B2CF9AE}" pid="8" name="MSIP_Label_8ca390d5-a4f3-448c-8368-24080179bc53_ContentBits">
    <vt:lpwstr>0</vt:lpwstr>
  </property>
  <property fmtid="{D5CDD505-2E9C-101B-9397-08002B2CF9AE}" pid="9" name="MSIP_Label_8ca390d5-a4f3-448c-8368-24080179bc53_Tag">
    <vt:lpwstr>10, 3, 0, 1</vt:lpwstr>
  </property>
</Properties>
</file>