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4"/>
  </p:sldMasterIdLst>
  <p:notesMasterIdLst>
    <p:notesMasterId r:id="rId26"/>
  </p:notesMasterIdLst>
  <p:handoutMasterIdLst>
    <p:handoutMasterId r:id="rId27"/>
  </p:handoutMasterIdLst>
  <p:sldIdLst>
    <p:sldId id="269" r:id="rId5"/>
    <p:sldId id="309" r:id="rId6"/>
    <p:sldId id="311" r:id="rId7"/>
    <p:sldId id="286" r:id="rId8"/>
    <p:sldId id="314" r:id="rId9"/>
    <p:sldId id="315" r:id="rId10"/>
    <p:sldId id="291" r:id="rId11"/>
    <p:sldId id="305" r:id="rId12"/>
    <p:sldId id="275" r:id="rId13"/>
    <p:sldId id="267" r:id="rId14"/>
    <p:sldId id="292" r:id="rId15"/>
    <p:sldId id="293" r:id="rId16"/>
    <p:sldId id="290" r:id="rId17"/>
    <p:sldId id="271" r:id="rId18"/>
    <p:sldId id="272" r:id="rId19"/>
    <p:sldId id="316" r:id="rId20"/>
    <p:sldId id="278" r:id="rId21"/>
    <p:sldId id="296" r:id="rId22"/>
    <p:sldId id="280" r:id="rId23"/>
    <p:sldId id="297" r:id="rId24"/>
    <p:sldId id="30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DE3"/>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06799F8-075E-4A3A-A7F6-7FBC6576F1A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32"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_rels/data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032EBC-89B7-49F4-BC3E-BA9DCC809A91}"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A1CDFF86-DF32-452D-A572-B42913AC2FDF}">
      <dgm:prSet/>
      <dgm:spPr/>
      <dgm:t>
        <a:bodyPr/>
        <a:lstStyle/>
        <a:p>
          <a:r>
            <a:rPr lang="en-US"/>
            <a:t>The program links emergency room doctors at participating hospitals to specially trained stroke specialists via live, two-way video, available 24-hours a day to ensure fast, life-saving treatment of stroke patients. </a:t>
          </a:r>
        </a:p>
      </dgm:t>
    </dgm:pt>
    <dgm:pt modelId="{43921A9D-EF72-425D-AE20-CC3BBD485A74}" type="parTrans" cxnId="{99E53A46-745B-436D-BA46-DD06C7706FA4}">
      <dgm:prSet/>
      <dgm:spPr/>
      <dgm:t>
        <a:bodyPr/>
        <a:lstStyle/>
        <a:p>
          <a:endParaRPr lang="en-US"/>
        </a:p>
      </dgm:t>
    </dgm:pt>
    <dgm:pt modelId="{6EFF0FFC-96F6-48A1-8F90-2FBA48AEAB51}" type="sibTrans" cxnId="{99E53A46-745B-436D-BA46-DD06C7706FA4}">
      <dgm:prSet/>
      <dgm:spPr/>
      <dgm:t>
        <a:bodyPr/>
        <a:lstStyle/>
        <a:p>
          <a:endParaRPr lang="en-US"/>
        </a:p>
      </dgm:t>
    </dgm:pt>
    <dgm:pt modelId="{490EF54E-7739-42D1-B506-64B521026564}">
      <dgm:prSet/>
      <dgm:spPr/>
      <dgm:t>
        <a:bodyPr/>
        <a:lstStyle/>
        <a:p>
          <a:r>
            <a:rPr lang="en-US"/>
            <a:t>Ischemic strokes, the most common type of stroke, can be treated with a clot-buster that dissolves blood clots obstructing blood flow to the brain. People suffering from stroke symptoms must </a:t>
          </a:r>
          <a:r>
            <a:rPr lang="en-US" b="1"/>
            <a:t>BE FAST </a:t>
          </a:r>
          <a:r>
            <a:rPr lang="en-US"/>
            <a:t>getting to the hospital to receive treatment.</a:t>
          </a:r>
        </a:p>
      </dgm:t>
    </dgm:pt>
    <dgm:pt modelId="{26B86EA6-CD86-420A-AE4F-1779A4E1C86A}" type="parTrans" cxnId="{3E6082C2-F5CE-43B0-AB09-929BD16EE883}">
      <dgm:prSet/>
      <dgm:spPr/>
      <dgm:t>
        <a:bodyPr/>
        <a:lstStyle/>
        <a:p>
          <a:endParaRPr lang="en-US"/>
        </a:p>
      </dgm:t>
    </dgm:pt>
    <dgm:pt modelId="{392AD931-56FD-4A07-86C4-CA8CAACE68C8}" type="sibTrans" cxnId="{3E6082C2-F5CE-43B0-AB09-929BD16EE883}">
      <dgm:prSet/>
      <dgm:spPr/>
      <dgm:t>
        <a:bodyPr/>
        <a:lstStyle/>
        <a:p>
          <a:endParaRPr lang="en-US"/>
        </a:p>
      </dgm:t>
    </dgm:pt>
    <dgm:pt modelId="{3CBA87A3-F007-410C-8421-68C83AB2D901}" type="pres">
      <dgm:prSet presAssocID="{7A032EBC-89B7-49F4-BC3E-BA9DCC809A91}" presName="hierChild1" presStyleCnt="0">
        <dgm:presLayoutVars>
          <dgm:chPref val="1"/>
          <dgm:dir/>
          <dgm:animOne val="branch"/>
          <dgm:animLvl val="lvl"/>
          <dgm:resizeHandles/>
        </dgm:presLayoutVars>
      </dgm:prSet>
      <dgm:spPr/>
    </dgm:pt>
    <dgm:pt modelId="{6B948909-2822-4A57-A3E3-22FAA2D5F231}" type="pres">
      <dgm:prSet presAssocID="{A1CDFF86-DF32-452D-A572-B42913AC2FDF}" presName="hierRoot1" presStyleCnt="0"/>
      <dgm:spPr/>
    </dgm:pt>
    <dgm:pt modelId="{7A908AB2-C389-4037-B525-569522925324}" type="pres">
      <dgm:prSet presAssocID="{A1CDFF86-DF32-452D-A572-B42913AC2FDF}" presName="composite" presStyleCnt="0"/>
      <dgm:spPr/>
    </dgm:pt>
    <dgm:pt modelId="{B02D9A21-D015-4393-8ED9-B4D97C1A1383}" type="pres">
      <dgm:prSet presAssocID="{A1CDFF86-DF32-452D-A572-B42913AC2FDF}" presName="background" presStyleLbl="node0" presStyleIdx="0" presStyleCnt="2"/>
      <dgm:spPr/>
    </dgm:pt>
    <dgm:pt modelId="{7716CC67-F13A-4EB1-BF77-3FB81940EDD1}" type="pres">
      <dgm:prSet presAssocID="{A1CDFF86-DF32-452D-A572-B42913AC2FDF}" presName="text" presStyleLbl="fgAcc0" presStyleIdx="0" presStyleCnt="2">
        <dgm:presLayoutVars>
          <dgm:chPref val="3"/>
        </dgm:presLayoutVars>
      </dgm:prSet>
      <dgm:spPr/>
    </dgm:pt>
    <dgm:pt modelId="{CE03E57D-7A2B-4618-8A18-378AD8488A9F}" type="pres">
      <dgm:prSet presAssocID="{A1CDFF86-DF32-452D-A572-B42913AC2FDF}" presName="hierChild2" presStyleCnt="0"/>
      <dgm:spPr/>
    </dgm:pt>
    <dgm:pt modelId="{42642B40-0ABB-4BB1-8298-240C115A0A2D}" type="pres">
      <dgm:prSet presAssocID="{490EF54E-7739-42D1-B506-64B521026564}" presName="hierRoot1" presStyleCnt="0"/>
      <dgm:spPr/>
    </dgm:pt>
    <dgm:pt modelId="{70D1C227-B8FC-41FB-94F1-39B933AC7D69}" type="pres">
      <dgm:prSet presAssocID="{490EF54E-7739-42D1-B506-64B521026564}" presName="composite" presStyleCnt="0"/>
      <dgm:spPr/>
    </dgm:pt>
    <dgm:pt modelId="{E38D3123-1224-438A-9BBE-48F70CD9FCC3}" type="pres">
      <dgm:prSet presAssocID="{490EF54E-7739-42D1-B506-64B521026564}" presName="background" presStyleLbl="node0" presStyleIdx="1" presStyleCnt="2"/>
      <dgm:spPr/>
    </dgm:pt>
    <dgm:pt modelId="{513A58D9-45FD-4D15-8591-3080A00D64B6}" type="pres">
      <dgm:prSet presAssocID="{490EF54E-7739-42D1-B506-64B521026564}" presName="text" presStyleLbl="fgAcc0" presStyleIdx="1" presStyleCnt="2">
        <dgm:presLayoutVars>
          <dgm:chPref val="3"/>
        </dgm:presLayoutVars>
      </dgm:prSet>
      <dgm:spPr/>
    </dgm:pt>
    <dgm:pt modelId="{A96C0566-42A3-4377-985E-37383F278ACB}" type="pres">
      <dgm:prSet presAssocID="{490EF54E-7739-42D1-B506-64B521026564}" presName="hierChild2" presStyleCnt="0"/>
      <dgm:spPr/>
    </dgm:pt>
  </dgm:ptLst>
  <dgm:cxnLst>
    <dgm:cxn modelId="{5E8B5820-0F56-4336-BD34-657F0EE4158C}" type="presOf" srcId="{A1CDFF86-DF32-452D-A572-B42913AC2FDF}" destId="{7716CC67-F13A-4EB1-BF77-3FB81940EDD1}" srcOrd="0" destOrd="0" presId="urn:microsoft.com/office/officeart/2005/8/layout/hierarchy1"/>
    <dgm:cxn modelId="{99E53A46-745B-436D-BA46-DD06C7706FA4}" srcId="{7A032EBC-89B7-49F4-BC3E-BA9DCC809A91}" destId="{A1CDFF86-DF32-452D-A572-B42913AC2FDF}" srcOrd="0" destOrd="0" parTransId="{43921A9D-EF72-425D-AE20-CC3BBD485A74}" sibTransId="{6EFF0FFC-96F6-48A1-8F90-2FBA48AEAB51}"/>
    <dgm:cxn modelId="{D512A67D-097B-4742-B35D-26378694B381}" type="presOf" srcId="{490EF54E-7739-42D1-B506-64B521026564}" destId="{513A58D9-45FD-4D15-8591-3080A00D64B6}" srcOrd="0" destOrd="0" presId="urn:microsoft.com/office/officeart/2005/8/layout/hierarchy1"/>
    <dgm:cxn modelId="{3E6082C2-F5CE-43B0-AB09-929BD16EE883}" srcId="{7A032EBC-89B7-49F4-BC3E-BA9DCC809A91}" destId="{490EF54E-7739-42D1-B506-64B521026564}" srcOrd="1" destOrd="0" parTransId="{26B86EA6-CD86-420A-AE4F-1779A4E1C86A}" sibTransId="{392AD931-56FD-4A07-86C4-CA8CAACE68C8}"/>
    <dgm:cxn modelId="{E25518DE-B067-4C1D-BDDF-71ECD4BBCE22}" type="presOf" srcId="{7A032EBC-89B7-49F4-BC3E-BA9DCC809A91}" destId="{3CBA87A3-F007-410C-8421-68C83AB2D901}" srcOrd="0" destOrd="0" presId="urn:microsoft.com/office/officeart/2005/8/layout/hierarchy1"/>
    <dgm:cxn modelId="{AC3F1E13-0BBD-455B-BE3F-B6C652EF6F59}" type="presParOf" srcId="{3CBA87A3-F007-410C-8421-68C83AB2D901}" destId="{6B948909-2822-4A57-A3E3-22FAA2D5F231}" srcOrd="0" destOrd="0" presId="urn:microsoft.com/office/officeart/2005/8/layout/hierarchy1"/>
    <dgm:cxn modelId="{69D70FDA-31DC-4AFC-B059-CAA2A6C0CC9C}" type="presParOf" srcId="{6B948909-2822-4A57-A3E3-22FAA2D5F231}" destId="{7A908AB2-C389-4037-B525-569522925324}" srcOrd="0" destOrd="0" presId="urn:microsoft.com/office/officeart/2005/8/layout/hierarchy1"/>
    <dgm:cxn modelId="{DFA51B6C-A16C-4391-95E3-945E42F31636}" type="presParOf" srcId="{7A908AB2-C389-4037-B525-569522925324}" destId="{B02D9A21-D015-4393-8ED9-B4D97C1A1383}" srcOrd="0" destOrd="0" presId="urn:microsoft.com/office/officeart/2005/8/layout/hierarchy1"/>
    <dgm:cxn modelId="{EBD05B59-E7FE-4844-B46B-CF03D3B6BBC6}" type="presParOf" srcId="{7A908AB2-C389-4037-B525-569522925324}" destId="{7716CC67-F13A-4EB1-BF77-3FB81940EDD1}" srcOrd="1" destOrd="0" presId="urn:microsoft.com/office/officeart/2005/8/layout/hierarchy1"/>
    <dgm:cxn modelId="{B6792933-01B1-4243-9308-D1744595249D}" type="presParOf" srcId="{6B948909-2822-4A57-A3E3-22FAA2D5F231}" destId="{CE03E57D-7A2B-4618-8A18-378AD8488A9F}" srcOrd="1" destOrd="0" presId="urn:microsoft.com/office/officeart/2005/8/layout/hierarchy1"/>
    <dgm:cxn modelId="{C063CBA6-F867-45C9-B53B-611F7E32ED74}" type="presParOf" srcId="{3CBA87A3-F007-410C-8421-68C83AB2D901}" destId="{42642B40-0ABB-4BB1-8298-240C115A0A2D}" srcOrd="1" destOrd="0" presId="urn:microsoft.com/office/officeart/2005/8/layout/hierarchy1"/>
    <dgm:cxn modelId="{3F00851B-C0D0-419C-8FA4-0F55638BC8C5}" type="presParOf" srcId="{42642B40-0ABB-4BB1-8298-240C115A0A2D}" destId="{70D1C227-B8FC-41FB-94F1-39B933AC7D69}" srcOrd="0" destOrd="0" presId="urn:microsoft.com/office/officeart/2005/8/layout/hierarchy1"/>
    <dgm:cxn modelId="{D4FDB86E-0E4D-46CE-B2B1-82D9A591FDD1}" type="presParOf" srcId="{70D1C227-B8FC-41FB-94F1-39B933AC7D69}" destId="{E38D3123-1224-438A-9BBE-48F70CD9FCC3}" srcOrd="0" destOrd="0" presId="urn:microsoft.com/office/officeart/2005/8/layout/hierarchy1"/>
    <dgm:cxn modelId="{D65AFF70-2B7F-48B5-BC7A-BB1D228EF474}" type="presParOf" srcId="{70D1C227-B8FC-41FB-94F1-39B933AC7D69}" destId="{513A58D9-45FD-4D15-8591-3080A00D64B6}" srcOrd="1" destOrd="0" presId="urn:microsoft.com/office/officeart/2005/8/layout/hierarchy1"/>
    <dgm:cxn modelId="{48D1B672-AEAF-4A04-BC92-F10681E99B34}" type="presParOf" srcId="{42642B40-0ABB-4BB1-8298-240C115A0A2D}" destId="{A96C0566-42A3-4377-985E-37383F278AC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AC6EC7-423C-4FB1-9E56-E4BC88420B38}" type="doc">
      <dgm:prSet loTypeId="urn:microsoft.com/office/officeart/2005/8/layout/process5" loCatId="process" qsTypeId="urn:microsoft.com/office/officeart/2005/8/quickstyle/simple1" qsCatId="simple" csTypeId="urn:microsoft.com/office/officeart/2005/8/colors/accent1_2" csCatId="accent1"/>
      <dgm:spPr/>
      <dgm:t>
        <a:bodyPr/>
        <a:lstStyle/>
        <a:p>
          <a:endParaRPr lang="en-US"/>
        </a:p>
      </dgm:t>
    </dgm:pt>
    <dgm:pt modelId="{8166A5B7-3266-4A4F-9C05-F05BEC5CD97D}">
      <dgm:prSet custT="1"/>
      <dgm:spPr/>
      <dgm:t>
        <a:bodyPr/>
        <a:lstStyle/>
        <a:p>
          <a:r>
            <a:rPr lang="en-US" sz="2800" dirty="0"/>
            <a:t>It’s a brain attack</a:t>
          </a:r>
          <a:r>
            <a:rPr lang="en-US" sz="1400" dirty="0"/>
            <a:t>! </a:t>
          </a:r>
        </a:p>
      </dgm:t>
    </dgm:pt>
    <dgm:pt modelId="{CF8CFEA3-DB9B-47EF-A7F0-7A6B5B7CC85B}" type="parTrans" cxnId="{A583359C-952C-4F9D-A788-98AA08EFABF5}">
      <dgm:prSet/>
      <dgm:spPr/>
      <dgm:t>
        <a:bodyPr/>
        <a:lstStyle/>
        <a:p>
          <a:endParaRPr lang="en-US"/>
        </a:p>
      </dgm:t>
    </dgm:pt>
    <dgm:pt modelId="{264BCEB3-6DFA-465C-98F4-066A349B91A5}" type="sibTrans" cxnId="{A583359C-952C-4F9D-A788-98AA08EFABF5}">
      <dgm:prSet/>
      <dgm:spPr/>
      <dgm:t>
        <a:bodyPr/>
        <a:lstStyle/>
        <a:p>
          <a:endParaRPr lang="en-US"/>
        </a:p>
      </dgm:t>
    </dgm:pt>
    <dgm:pt modelId="{E9C9E786-A17A-4E25-B6A4-FE34260ABF88}">
      <dgm:prSet custT="1"/>
      <dgm:spPr/>
      <dgm:t>
        <a:bodyPr/>
        <a:lstStyle/>
        <a:p>
          <a:r>
            <a:rPr lang="en-US" sz="1800" dirty="0"/>
            <a:t>A stroke occurs when blood flow to the brain is blocked or a blood vessel bursts! </a:t>
          </a:r>
        </a:p>
      </dgm:t>
    </dgm:pt>
    <dgm:pt modelId="{1A1183E2-ED39-4BC9-916D-E5A803ABFF42}" type="parTrans" cxnId="{5977D178-A2B0-475B-A156-756BC81884D4}">
      <dgm:prSet/>
      <dgm:spPr/>
      <dgm:t>
        <a:bodyPr/>
        <a:lstStyle/>
        <a:p>
          <a:endParaRPr lang="en-US"/>
        </a:p>
      </dgm:t>
    </dgm:pt>
    <dgm:pt modelId="{4BB0EF78-D471-48FB-8C33-0000B636D736}" type="sibTrans" cxnId="{5977D178-A2B0-475B-A156-756BC81884D4}">
      <dgm:prSet/>
      <dgm:spPr/>
      <dgm:t>
        <a:bodyPr/>
        <a:lstStyle/>
        <a:p>
          <a:endParaRPr lang="en-US"/>
        </a:p>
      </dgm:t>
    </dgm:pt>
    <dgm:pt modelId="{90D73CF9-AA51-4E09-A08F-C35FCF387ADB}">
      <dgm:prSet custT="1"/>
      <dgm:spPr/>
      <dgm:t>
        <a:bodyPr/>
        <a:lstStyle/>
        <a:p>
          <a:r>
            <a:rPr lang="en-US" sz="1400" dirty="0"/>
            <a:t>Sudden death of brain cells in an area of the brain </a:t>
          </a:r>
        </a:p>
      </dgm:t>
    </dgm:pt>
    <dgm:pt modelId="{859102BD-02EB-4ADD-9F15-24B6CD1A77B2}" type="parTrans" cxnId="{9B81918F-5BB9-4C3B-96D9-C09C987CD01D}">
      <dgm:prSet/>
      <dgm:spPr/>
      <dgm:t>
        <a:bodyPr/>
        <a:lstStyle/>
        <a:p>
          <a:endParaRPr lang="en-US"/>
        </a:p>
      </dgm:t>
    </dgm:pt>
    <dgm:pt modelId="{FC66B7B4-944F-4E0D-822F-87DCB7B562CC}" type="sibTrans" cxnId="{9B81918F-5BB9-4C3B-96D9-C09C987CD01D}">
      <dgm:prSet/>
      <dgm:spPr/>
      <dgm:t>
        <a:bodyPr/>
        <a:lstStyle/>
        <a:p>
          <a:endParaRPr lang="en-US"/>
        </a:p>
      </dgm:t>
    </dgm:pt>
    <dgm:pt modelId="{FBA16F21-3B31-4D8C-B1B7-B177C5F5CC09}">
      <dgm:prSet custT="1"/>
      <dgm:spPr/>
      <dgm:t>
        <a:bodyPr/>
        <a:lstStyle/>
        <a:p>
          <a:r>
            <a:rPr lang="en-US" sz="1400" b="1" dirty="0"/>
            <a:t>Why? </a:t>
          </a:r>
          <a:r>
            <a:rPr lang="en-US" sz="1400" dirty="0"/>
            <a:t>Lack of blood flow to the brain</a:t>
          </a:r>
        </a:p>
      </dgm:t>
    </dgm:pt>
    <dgm:pt modelId="{F9626C42-9087-4946-82DC-BBC59CABA98B}" type="parTrans" cxnId="{6878719E-7245-45A8-8C16-10AB63155021}">
      <dgm:prSet/>
      <dgm:spPr/>
      <dgm:t>
        <a:bodyPr/>
        <a:lstStyle/>
        <a:p>
          <a:endParaRPr lang="en-US"/>
        </a:p>
      </dgm:t>
    </dgm:pt>
    <dgm:pt modelId="{98EAB52F-2AFE-4D01-A97A-D05E7976A1D5}" type="sibTrans" cxnId="{6878719E-7245-45A8-8C16-10AB63155021}">
      <dgm:prSet/>
      <dgm:spPr/>
      <dgm:t>
        <a:bodyPr/>
        <a:lstStyle/>
        <a:p>
          <a:endParaRPr lang="en-US"/>
        </a:p>
      </dgm:t>
    </dgm:pt>
    <dgm:pt modelId="{7F4819D9-4707-4524-A720-70E3481BE3E7}">
      <dgm:prSet custT="1"/>
      <dgm:spPr/>
      <dgm:t>
        <a:bodyPr/>
        <a:lstStyle/>
        <a:p>
          <a:r>
            <a:rPr lang="en-US" sz="2800" dirty="0"/>
            <a:t>Two main types of strokes</a:t>
          </a:r>
          <a:r>
            <a:rPr lang="en-US" sz="2200" dirty="0"/>
            <a:t>:</a:t>
          </a:r>
        </a:p>
      </dgm:t>
    </dgm:pt>
    <dgm:pt modelId="{D4AAD655-ACFA-4FD2-B885-AF7976DCC881}" type="parTrans" cxnId="{218D1144-D4FE-41A6-8410-4AA9639EB1E6}">
      <dgm:prSet/>
      <dgm:spPr/>
      <dgm:t>
        <a:bodyPr/>
        <a:lstStyle/>
        <a:p>
          <a:endParaRPr lang="en-US"/>
        </a:p>
      </dgm:t>
    </dgm:pt>
    <dgm:pt modelId="{5D7C4A42-D163-40C7-975F-355994852628}" type="sibTrans" cxnId="{218D1144-D4FE-41A6-8410-4AA9639EB1E6}">
      <dgm:prSet/>
      <dgm:spPr/>
      <dgm:t>
        <a:bodyPr/>
        <a:lstStyle/>
        <a:p>
          <a:endParaRPr lang="en-US"/>
        </a:p>
      </dgm:t>
    </dgm:pt>
    <dgm:pt modelId="{08B612BD-A6F9-4226-AAA4-0CC328DB22DA}" type="pres">
      <dgm:prSet presAssocID="{BEAC6EC7-423C-4FB1-9E56-E4BC88420B38}" presName="diagram" presStyleCnt="0">
        <dgm:presLayoutVars>
          <dgm:dir/>
          <dgm:resizeHandles val="exact"/>
        </dgm:presLayoutVars>
      </dgm:prSet>
      <dgm:spPr/>
    </dgm:pt>
    <dgm:pt modelId="{92534CB1-6927-4F0E-A040-B4AA6817DDD2}" type="pres">
      <dgm:prSet presAssocID="{8166A5B7-3266-4A4F-9C05-F05BEC5CD97D}" presName="node" presStyleLbl="node1" presStyleIdx="0" presStyleCnt="4">
        <dgm:presLayoutVars>
          <dgm:bulletEnabled val="1"/>
        </dgm:presLayoutVars>
      </dgm:prSet>
      <dgm:spPr/>
    </dgm:pt>
    <dgm:pt modelId="{0AA81464-B745-4634-90AC-0264B0E4AF7F}" type="pres">
      <dgm:prSet presAssocID="{264BCEB3-6DFA-465C-98F4-066A349B91A5}" presName="sibTrans" presStyleLbl="sibTrans2D1" presStyleIdx="0" presStyleCnt="3"/>
      <dgm:spPr/>
    </dgm:pt>
    <dgm:pt modelId="{0868C1F9-63B9-4BCF-AC8E-3A68E438BA28}" type="pres">
      <dgm:prSet presAssocID="{264BCEB3-6DFA-465C-98F4-066A349B91A5}" presName="connectorText" presStyleLbl="sibTrans2D1" presStyleIdx="0" presStyleCnt="3"/>
      <dgm:spPr/>
    </dgm:pt>
    <dgm:pt modelId="{DB8CC1C8-11C7-4FF8-9D07-AD8D2AF8BE6A}" type="pres">
      <dgm:prSet presAssocID="{E9C9E786-A17A-4E25-B6A4-FE34260ABF88}" presName="node" presStyleLbl="node1" presStyleIdx="1" presStyleCnt="4">
        <dgm:presLayoutVars>
          <dgm:bulletEnabled val="1"/>
        </dgm:presLayoutVars>
      </dgm:prSet>
      <dgm:spPr/>
    </dgm:pt>
    <dgm:pt modelId="{6D29CD98-E6AA-46A8-897C-DA6F1C4296D9}" type="pres">
      <dgm:prSet presAssocID="{4BB0EF78-D471-48FB-8C33-0000B636D736}" presName="sibTrans" presStyleLbl="sibTrans2D1" presStyleIdx="1" presStyleCnt="3"/>
      <dgm:spPr/>
    </dgm:pt>
    <dgm:pt modelId="{179AAF73-7B65-4318-8996-28EB9A922C50}" type="pres">
      <dgm:prSet presAssocID="{4BB0EF78-D471-48FB-8C33-0000B636D736}" presName="connectorText" presStyleLbl="sibTrans2D1" presStyleIdx="1" presStyleCnt="3"/>
      <dgm:spPr/>
    </dgm:pt>
    <dgm:pt modelId="{F8E0FC9E-5904-43CE-98C1-5C53A92E1B5C}" type="pres">
      <dgm:prSet presAssocID="{90D73CF9-AA51-4E09-A08F-C35FCF387ADB}" presName="node" presStyleLbl="node1" presStyleIdx="2" presStyleCnt="4">
        <dgm:presLayoutVars>
          <dgm:bulletEnabled val="1"/>
        </dgm:presLayoutVars>
      </dgm:prSet>
      <dgm:spPr/>
    </dgm:pt>
    <dgm:pt modelId="{F7DE00A2-D2E1-41D3-BE22-7151D8A6260E}" type="pres">
      <dgm:prSet presAssocID="{FC66B7B4-944F-4E0D-822F-87DCB7B562CC}" presName="sibTrans" presStyleLbl="sibTrans2D1" presStyleIdx="2" presStyleCnt="3"/>
      <dgm:spPr/>
    </dgm:pt>
    <dgm:pt modelId="{3CF4C2E9-ED54-412E-BD0F-0EDA9893E541}" type="pres">
      <dgm:prSet presAssocID="{FC66B7B4-944F-4E0D-822F-87DCB7B562CC}" presName="connectorText" presStyleLbl="sibTrans2D1" presStyleIdx="2" presStyleCnt="3"/>
      <dgm:spPr/>
    </dgm:pt>
    <dgm:pt modelId="{D7139AE9-3850-4AC5-A878-6965660488A2}" type="pres">
      <dgm:prSet presAssocID="{7F4819D9-4707-4524-A720-70E3481BE3E7}" presName="node" presStyleLbl="node1" presStyleIdx="3" presStyleCnt="4">
        <dgm:presLayoutVars>
          <dgm:bulletEnabled val="1"/>
        </dgm:presLayoutVars>
      </dgm:prSet>
      <dgm:spPr/>
    </dgm:pt>
  </dgm:ptLst>
  <dgm:cxnLst>
    <dgm:cxn modelId="{C3E68813-F848-4CDB-86A9-4666F6C7BF5D}" type="presOf" srcId="{E9C9E786-A17A-4E25-B6A4-FE34260ABF88}" destId="{DB8CC1C8-11C7-4FF8-9D07-AD8D2AF8BE6A}" srcOrd="0" destOrd="0" presId="urn:microsoft.com/office/officeart/2005/8/layout/process5"/>
    <dgm:cxn modelId="{9E7A1527-E363-4825-B818-4B8F36A79229}" type="presOf" srcId="{264BCEB3-6DFA-465C-98F4-066A349B91A5}" destId="{0868C1F9-63B9-4BCF-AC8E-3A68E438BA28}" srcOrd="1" destOrd="0" presId="urn:microsoft.com/office/officeart/2005/8/layout/process5"/>
    <dgm:cxn modelId="{DE205A32-7CD4-40E0-8FC8-91CBC78F4B14}" type="presOf" srcId="{7F4819D9-4707-4524-A720-70E3481BE3E7}" destId="{D7139AE9-3850-4AC5-A878-6965660488A2}" srcOrd="0" destOrd="0" presId="urn:microsoft.com/office/officeart/2005/8/layout/process5"/>
    <dgm:cxn modelId="{218D1144-D4FE-41A6-8410-4AA9639EB1E6}" srcId="{BEAC6EC7-423C-4FB1-9E56-E4BC88420B38}" destId="{7F4819D9-4707-4524-A720-70E3481BE3E7}" srcOrd="3" destOrd="0" parTransId="{D4AAD655-ACFA-4FD2-B885-AF7976DCC881}" sibTransId="{5D7C4A42-D163-40C7-975F-355994852628}"/>
    <dgm:cxn modelId="{5977D178-A2B0-475B-A156-756BC81884D4}" srcId="{BEAC6EC7-423C-4FB1-9E56-E4BC88420B38}" destId="{E9C9E786-A17A-4E25-B6A4-FE34260ABF88}" srcOrd="1" destOrd="0" parTransId="{1A1183E2-ED39-4BC9-916D-E5A803ABFF42}" sibTransId="{4BB0EF78-D471-48FB-8C33-0000B636D736}"/>
    <dgm:cxn modelId="{C798047E-149F-449F-BD1D-1233F8C21991}" type="presOf" srcId="{8166A5B7-3266-4A4F-9C05-F05BEC5CD97D}" destId="{92534CB1-6927-4F0E-A040-B4AA6817DDD2}" srcOrd="0" destOrd="0" presId="urn:microsoft.com/office/officeart/2005/8/layout/process5"/>
    <dgm:cxn modelId="{4A68458F-D62C-441D-A270-2B01B3C1BA56}" type="presOf" srcId="{FC66B7B4-944F-4E0D-822F-87DCB7B562CC}" destId="{F7DE00A2-D2E1-41D3-BE22-7151D8A6260E}" srcOrd="0" destOrd="0" presId="urn:microsoft.com/office/officeart/2005/8/layout/process5"/>
    <dgm:cxn modelId="{9B81918F-5BB9-4C3B-96D9-C09C987CD01D}" srcId="{BEAC6EC7-423C-4FB1-9E56-E4BC88420B38}" destId="{90D73CF9-AA51-4E09-A08F-C35FCF387ADB}" srcOrd="2" destOrd="0" parTransId="{859102BD-02EB-4ADD-9F15-24B6CD1A77B2}" sibTransId="{FC66B7B4-944F-4E0D-822F-87DCB7B562CC}"/>
    <dgm:cxn modelId="{74430297-83A9-4CFC-8C45-2073EAF55056}" type="presOf" srcId="{FBA16F21-3B31-4D8C-B1B7-B177C5F5CC09}" destId="{F8E0FC9E-5904-43CE-98C1-5C53A92E1B5C}" srcOrd="0" destOrd="1" presId="urn:microsoft.com/office/officeart/2005/8/layout/process5"/>
    <dgm:cxn modelId="{A583359C-952C-4F9D-A788-98AA08EFABF5}" srcId="{BEAC6EC7-423C-4FB1-9E56-E4BC88420B38}" destId="{8166A5B7-3266-4A4F-9C05-F05BEC5CD97D}" srcOrd="0" destOrd="0" parTransId="{CF8CFEA3-DB9B-47EF-A7F0-7A6B5B7CC85B}" sibTransId="{264BCEB3-6DFA-465C-98F4-066A349B91A5}"/>
    <dgm:cxn modelId="{6878719E-7245-45A8-8C16-10AB63155021}" srcId="{90D73CF9-AA51-4E09-A08F-C35FCF387ADB}" destId="{FBA16F21-3B31-4D8C-B1B7-B177C5F5CC09}" srcOrd="0" destOrd="0" parTransId="{F9626C42-9087-4946-82DC-BBC59CABA98B}" sibTransId="{98EAB52F-2AFE-4D01-A97A-D05E7976A1D5}"/>
    <dgm:cxn modelId="{C71D88AC-64E9-42BB-95CC-409F0F68B589}" type="presOf" srcId="{264BCEB3-6DFA-465C-98F4-066A349B91A5}" destId="{0AA81464-B745-4634-90AC-0264B0E4AF7F}" srcOrd="0" destOrd="0" presId="urn:microsoft.com/office/officeart/2005/8/layout/process5"/>
    <dgm:cxn modelId="{8474B9B2-F7EA-4467-B7D8-561D9A1A5925}" type="presOf" srcId="{4BB0EF78-D471-48FB-8C33-0000B636D736}" destId="{6D29CD98-E6AA-46A8-897C-DA6F1C4296D9}" srcOrd="0" destOrd="0" presId="urn:microsoft.com/office/officeart/2005/8/layout/process5"/>
    <dgm:cxn modelId="{723FD2CD-ECBA-482F-ACCF-9FB1284D4323}" type="presOf" srcId="{FC66B7B4-944F-4E0D-822F-87DCB7B562CC}" destId="{3CF4C2E9-ED54-412E-BD0F-0EDA9893E541}" srcOrd="1" destOrd="0" presId="urn:microsoft.com/office/officeart/2005/8/layout/process5"/>
    <dgm:cxn modelId="{AB8ABCD9-9CD1-4D59-AB61-F12270C53D31}" type="presOf" srcId="{90D73CF9-AA51-4E09-A08F-C35FCF387ADB}" destId="{F8E0FC9E-5904-43CE-98C1-5C53A92E1B5C}" srcOrd="0" destOrd="0" presId="urn:microsoft.com/office/officeart/2005/8/layout/process5"/>
    <dgm:cxn modelId="{667A13DA-9008-4189-A729-C89C91822858}" type="presOf" srcId="{BEAC6EC7-423C-4FB1-9E56-E4BC88420B38}" destId="{08B612BD-A6F9-4226-AAA4-0CC328DB22DA}" srcOrd="0" destOrd="0" presId="urn:microsoft.com/office/officeart/2005/8/layout/process5"/>
    <dgm:cxn modelId="{43829CEB-0092-4E1F-8CC5-FD36B5DC7B82}" type="presOf" srcId="{4BB0EF78-D471-48FB-8C33-0000B636D736}" destId="{179AAF73-7B65-4318-8996-28EB9A922C50}" srcOrd="1" destOrd="0" presId="urn:microsoft.com/office/officeart/2005/8/layout/process5"/>
    <dgm:cxn modelId="{4F175728-64A3-4FCB-B0B9-27229BCA5B85}" type="presParOf" srcId="{08B612BD-A6F9-4226-AAA4-0CC328DB22DA}" destId="{92534CB1-6927-4F0E-A040-B4AA6817DDD2}" srcOrd="0" destOrd="0" presId="urn:microsoft.com/office/officeart/2005/8/layout/process5"/>
    <dgm:cxn modelId="{0496DB7A-9859-4918-95F4-22D367FBF8FE}" type="presParOf" srcId="{08B612BD-A6F9-4226-AAA4-0CC328DB22DA}" destId="{0AA81464-B745-4634-90AC-0264B0E4AF7F}" srcOrd="1" destOrd="0" presId="urn:microsoft.com/office/officeart/2005/8/layout/process5"/>
    <dgm:cxn modelId="{F4076019-4862-4C1C-B5E9-07DF9103BE8A}" type="presParOf" srcId="{0AA81464-B745-4634-90AC-0264B0E4AF7F}" destId="{0868C1F9-63B9-4BCF-AC8E-3A68E438BA28}" srcOrd="0" destOrd="0" presId="urn:microsoft.com/office/officeart/2005/8/layout/process5"/>
    <dgm:cxn modelId="{0330897E-0F59-4A7B-8696-F0F554FF69F7}" type="presParOf" srcId="{08B612BD-A6F9-4226-AAA4-0CC328DB22DA}" destId="{DB8CC1C8-11C7-4FF8-9D07-AD8D2AF8BE6A}" srcOrd="2" destOrd="0" presId="urn:microsoft.com/office/officeart/2005/8/layout/process5"/>
    <dgm:cxn modelId="{8880C3BB-4ED6-40C3-8476-DC2BDFBB1197}" type="presParOf" srcId="{08B612BD-A6F9-4226-AAA4-0CC328DB22DA}" destId="{6D29CD98-E6AA-46A8-897C-DA6F1C4296D9}" srcOrd="3" destOrd="0" presId="urn:microsoft.com/office/officeart/2005/8/layout/process5"/>
    <dgm:cxn modelId="{A6C07F23-56EB-4A15-AE15-DFCA027A49D4}" type="presParOf" srcId="{6D29CD98-E6AA-46A8-897C-DA6F1C4296D9}" destId="{179AAF73-7B65-4318-8996-28EB9A922C50}" srcOrd="0" destOrd="0" presId="urn:microsoft.com/office/officeart/2005/8/layout/process5"/>
    <dgm:cxn modelId="{B1294625-D4AF-4D94-96D6-6E2920CB2AFD}" type="presParOf" srcId="{08B612BD-A6F9-4226-AAA4-0CC328DB22DA}" destId="{F8E0FC9E-5904-43CE-98C1-5C53A92E1B5C}" srcOrd="4" destOrd="0" presId="urn:microsoft.com/office/officeart/2005/8/layout/process5"/>
    <dgm:cxn modelId="{2652DE16-01B3-4B34-B143-17E4BC834CA0}" type="presParOf" srcId="{08B612BD-A6F9-4226-AAA4-0CC328DB22DA}" destId="{F7DE00A2-D2E1-41D3-BE22-7151D8A6260E}" srcOrd="5" destOrd="0" presId="urn:microsoft.com/office/officeart/2005/8/layout/process5"/>
    <dgm:cxn modelId="{A83097C1-CB1A-41ED-A23D-C6245F20970A}" type="presParOf" srcId="{F7DE00A2-D2E1-41D3-BE22-7151D8A6260E}" destId="{3CF4C2E9-ED54-412E-BD0F-0EDA9893E541}" srcOrd="0" destOrd="0" presId="urn:microsoft.com/office/officeart/2005/8/layout/process5"/>
    <dgm:cxn modelId="{DA4FC995-CADC-4743-A5E1-DD995BF77F67}" type="presParOf" srcId="{08B612BD-A6F9-4226-AAA4-0CC328DB22DA}" destId="{D7139AE9-3850-4AC5-A878-6965660488A2}"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249AEA-8257-4DF0-9871-0A0B8C9245E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CDB0320-5ED1-4E09-A27C-BB9D6C8C74C5}">
      <dgm:prSet/>
      <dgm:spPr/>
      <dgm:t>
        <a:bodyPr/>
        <a:lstStyle/>
        <a:p>
          <a:r>
            <a:rPr lang="en-US" b="1"/>
            <a:t>TIA: Transient Ischemic Attack</a:t>
          </a:r>
          <a:endParaRPr lang="en-US"/>
        </a:p>
      </dgm:t>
    </dgm:pt>
    <dgm:pt modelId="{64AFC1DE-B669-4356-821B-2968E3002461}" type="parTrans" cxnId="{53B22093-680C-4B69-9605-37E9256528EE}">
      <dgm:prSet/>
      <dgm:spPr/>
      <dgm:t>
        <a:bodyPr/>
        <a:lstStyle/>
        <a:p>
          <a:endParaRPr lang="en-US"/>
        </a:p>
      </dgm:t>
    </dgm:pt>
    <dgm:pt modelId="{78CA7C35-3355-400D-8CEE-7A211A537859}" type="sibTrans" cxnId="{53B22093-680C-4B69-9605-37E9256528EE}">
      <dgm:prSet/>
      <dgm:spPr/>
      <dgm:t>
        <a:bodyPr/>
        <a:lstStyle/>
        <a:p>
          <a:endParaRPr lang="en-US"/>
        </a:p>
      </dgm:t>
    </dgm:pt>
    <dgm:pt modelId="{723DC652-D058-463A-AA49-B055F891B5C0}">
      <dgm:prSet/>
      <dgm:spPr/>
      <dgm:t>
        <a:bodyPr/>
        <a:lstStyle/>
        <a:p>
          <a:r>
            <a:rPr lang="en-US" b="1"/>
            <a:t>Mini Stroke = WARNING</a:t>
          </a:r>
          <a:endParaRPr lang="en-US"/>
        </a:p>
      </dgm:t>
    </dgm:pt>
    <dgm:pt modelId="{C91ED278-77FE-4D24-9B6F-CC5AC7737CF4}" type="parTrans" cxnId="{50A8A367-594C-4E59-95C3-D28A1890A450}">
      <dgm:prSet/>
      <dgm:spPr/>
      <dgm:t>
        <a:bodyPr/>
        <a:lstStyle/>
        <a:p>
          <a:endParaRPr lang="en-US"/>
        </a:p>
      </dgm:t>
    </dgm:pt>
    <dgm:pt modelId="{DEFDA223-4576-47E5-BB85-EF2A02E9AAAB}" type="sibTrans" cxnId="{50A8A367-594C-4E59-95C3-D28A1890A450}">
      <dgm:prSet/>
      <dgm:spPr/>
      <dgm:t>
        <a:bodyPr/>
        <a:lstStyle/>
        <a:p>
          <a:endParaRPr lang="en-US"/>
        </a:p>
      </dgm:t>
    </dgm:pt>
    <dgm:pt modelId="{F803D287-A585-4DB0-BAFD-07F5A92F3979}">
      <dgm:prSet/>
      <dgm:spPr/>
      <dgm:t>
        <a:bodyPr/>
        <a:lstStyle/>
        <a:p>
          <a:r>
            <a:rPr lang="en-US"/>
            <a:t>Can be a sign of a full stroke.</a:t>
          </a:r>
        </a:p>
      </dgm:t>
    </dgm:pt>
    <dgm:pt modelId="{04FADAEC-7707-4C10-870A-B9141243B9E6}" type="parTrans" cxnId="{FD185DFA-91C8-4C65-8CC6-A315B89B03BF}">
      <dgm:prSet/>
      <dgm:spPr/>
      <dgm:t>
        <a:bodyPr/>
        <a:lstStyle/>
        <a:p>
          <a:endParaRPr lang="en-US"/>
        </a:p>
      </dgm:t>
    </dgm:pt>
    <dgm:pt modelId="{1326138E-AE72-47A8-A73E-34B659C9D522}" type="sibTrans" cxnId="{FD185DFA-91C8-4C65-8CC6-A315B89B03BF}">
      <dgm:prSet/>
      <dgm:spPr/>
      <dgm:t>
        <a:bodyPr/>
        <a:lstStyle/>
        <a:p>
          <a:endParaRPr lang="en-US"/>
        </a:p>
      </dgm:t>
    </dgm:pt>
    <dgm:pt modelId="{9ABABBFF-49C1-4E35-AB13-0E9407FF97F8}">
      <dgm:prSet/>
      <dgm:spPr/>
      <dgm:t>
        <a:bodyPr/>
        <a:lstStyle/>
        <a:p>
          <a:r>
            <a:rPr lang="en-US"/>
            <a:t>Does NOT cause lasting damage.</a:t>
          </a:r>
        </a:p>
      </dgm:t>
    </dgm:pt>
    <dgm:pt modelId="{E14CAFDD-3826-41FC-B298-EA09248A7DF8}" type="parTrans" cxnId="{EDD63E60-1811-4A02-8F34-E392701966A3}">
      <dgm:prSet/>
      <dgm:spPr/>
      <dgm:t>
        <a:bodyPr/>
        <a:lstStyle/>
        <a:p>
          <a:endParaRPr lang="en-US"/>
        </a:p>
      </dgm:t>
    </dgm:pt>
    <dgm:pt modelId="{509A9798-CDCA-41BF-964D-A5712E1C22B6}" type="sibTrans" cxnId="{EDD63E60-1811-4A02-8F34-E392701966A3}">
      <dgm:prSet/>
      <dgm:spPr/>
      <dgm:t>
        <a:bodyPr/>
        <a:lstStyle/>
        <a:p>
          <a:endParaRPr lang="en-US"/>
        </a:p>
      </dgm:t>
    </dgm:pt>
    <dgm:pt modelId="{A28AB6A4-D12E-4B5E-B21D-E001EEE88BAC}">
      <dgm:prSet/>
      <dgm:spPr/>
      <dgm:t>
        <a:bodyPr/>
        <a:lstStyle/>
        <a:p>
          <a:r>
            <a:rPr lang="en-US"/>
            <a:t>Symptoms can mimic a real stroke.</a:t>
          </a:r>
        </a:p>
      </dgm:t>
    </dgm:pt>
    <dgm:pt modelId="{2C7259B0-4A3F-4972-A85B-C0B6813162A1}" type="parTrans" cxnId="{E62921B1-E9A3-4350-8F5A-E621E0B99C0C}">
      <dgm:prSet/>
      <dgm:spPr/>
      <dgm:t>
        <a:bodyPr/>
        <a:lstStyle/>
        <a:p>
          <a:endParaRPr lang="en-US"/>
        </a:p>
      </dgm:t>
    </dgm:pt>
    <dgm:pt modelId="{59E6EE9D-3744-42E6-A3DA-A577DED501CB}" type="sibTrans" cxnId="{E62921B1-E9A3-4350-8F5A-E621E0B99C0C}">
      <dgm:prSet/>
      <dgm:spPr/>
      <dgm:t>
        <a:bodyPr/>
        <a:lstStyle/>
        <a:p>
          <a:endParaRPr lang="en-US"/>
        </a:p>
      </dgm:t>
    </dgm:pt>
    <dgm:pt modelId="{196E0CCD-21B5-4A25-83AC-2C5891F6AF21}">
      <dgm:prSet/>
      <dgm:spPr/>
      <dgm:t>
        <a:bodyPr/>
        <a:lstStyle/>
        <a:p>
          <a:r>
            <a:rPr lang="en-US"/>
            <a:t>Who is at risk? </a:t>
          </a:r>
        </a:p>
      </dgm:t>
    </dgm:pt>
    <dgm:pt modelId="{CBAF3D7F-1EE6-4CFE-8774-BE70E9832F4C}" type="parTrans" cxnId="{A330375F-EFAB-47C9-B979-41C04377AC69}">
      <dgm:prSet/>
      <dgm:spPr/>
      <dgm:t>
        <a:bodyPr/>
        <a:lstStyle/>
        <a:p>
          <a:endParaRPr lang="en-US"/>
        </a:p>
      </dgm:t>
    </dgm:pt>
    <dgm:pt modelId="{3E0339FA-1C8B-416A-9828-80C5F0DA2EA8}" type="sibTrans" cxnId="{A330375F-EFAB-47C9-B979-41C04377AC69}">
      <dgm:prSet/>
      <dgm:spPr/>
      <dgm:t>
        <a:bodyPr/>
        <a:lstStyle/>
        <a:p>
          <a:endParaRPr lang="en-US"/>
        </a:p>
      </dgm:t>
    </dgm:pt>
    <dgm:pt modelId="{83D1A10D-093C-48D0-A8B1-081253B892A5}" type="pres">
      <dgm:prSet presAssocID="{20249AEA-8257-4DF0-9871-0A0B8C9245E5}" presName="linear" presStyleCnt="0">
        <dgm:presLayoutVars>
          <dgm:animLvl val="lvl"/>
          <dgm:resizeHandles val="exact"/>
        </dgm:presLayoutVars>
      </dgm:prSet>
      <dgm:spPr/>
    </dgm:pt>
    <dgm:pt modelId="{DBEA578B-FE3F-4C93-AE2B-C5A2BED1E598}" type="pres">
      <dgm:prSet presAssocID="{1CDB0320-5ED1-4E09-A27C-BB9D6C8C74C5}" presName="parentText" presStyleLbl="node1" presStyleIdx="0" presStyleCnt="2">
        <dgm:presLayoutVars>
          <dgm:chMax val="0"/>
          <dgm:bulletEnabled val="1"/>
        </dgm:presLayoutVars>
      </dgm:prSet>
      <dgm:spPr/>
    </dgm:pt>
    <dgm:pt modelId="{8FDC1A5F-45DA-4B8A-AFE5-C97E1D47E1BD}" type="pres">
      <dgm:prSet presAssocID="{78CA7C35-3355-400D-8CEE-7A211A537859}" presName="spacer" presStyleCnt="0"/>
      <dgm:spPr/>
    </dgm:pt>
    <dgm:pt modelId="{5AB8B2F9-7F02-4720-A2F4-2B8DD3C8CAAC}" type="pres">
      <dgm:prSet presAssocID="{723DC652-D058-463A-AA49-B055F891B5C0}" presName="parentText" presStyleLbl="node1" presStyleIdx="1" presStyleCnt="2">
        <dgm:presLayoutVars>
          <dgm:chMax val="0"/>
          <dgm:bulletEnabled val="1"/>
        </dgm:presLayoutVars>
      </dgm:prSet>
      <dgm:spPr/>
    </dgm:pt>
    <dgm:pt modelId="{B85BB953-C0DF-4E83-85F3-16E67D3F8570}" type="pres">
      <dgm:prSet presAssocID="{723DC652-D058-463A-AA49-B055F891B5C0}" presName="childText" presStyleLbl="revTx" presStyleIdx="0" presStyleCnt="1">
        <dgm:presLayoutVars>
          <dgm:bulletEnabled val="1"/>
        </dgm:presLayoutVars>
      </dgm:prSet>
      <dgm:spPr/>
    </dgm:pt>
  </dgm:ptLst>
  <dgm:cxnLst>
    <dgm:cxn modelId="{A330375F-EFAB-47C9-B979-41C04377AC69}" srcId="{723DC652-D058-463A-AA49-B055F891B5C0}" destId="{196E0CCD-21B5-4A25-83AC-2C5891F6AF21}" srcOrd="3" destOrd="0" parTransId="{CBAF3D7F-1EE6-4CFE-8774-BE70E9832F4C}" sibTransId="{3E0339FA-1C8B-416A-9828-80C5F0DA2EA8}"/>
    <dgm:cxn modelId="{EDD63E60-1811-4A02-8F34-E392701966A3}" srcId="{723DC652-D058-463A-AA49-B055F891B5C0}" destId="{9ABABBFF-49C1-4E35-AB13-0E9407FF97F8}" srcOrd="1" destOrd="0" parTransId="{E14CAFDD-3826-41FC-B298-EA09248A7DF8}" sibTransId="{509A9798-CDCA-41BF-964D-A5712E1C22B6}"/>
    <dgm:cxn modelId="{77F80D45-F8A0-4895-8834-326AD3786288}" type="presOf" srcId="{9ABABBFF-49C1-4E35-AB13-0E9407FF97F8}" destId="{B85BB953-C0DF-4E83-85F3-16E67D3F8570}" srcOrd="0" destOrd="1" presId="urn:microsoft.com/office/officeart/2005/8/layout/vList2"/>
    <dgm:cxn modelId="{50A8A367-594C-4E59-95C3-D28A1890A450}" srcId="{20249AEA-8257-4DF0-9871-0A0B8C9245E5}" destId="{723DC652-D058-463A-AA49-B055F891B5C0}" srcOrd="1" destOrd="0" parTransId="{C91ED278-77FE-4D24-9B6F-CC5AC7737CF4}" sibTransId="{DEFDA223-4576-47E5-BB85-EF2A02E9AAAB}"/>
    <dgm:cxn modelId="{691DD66B-5153-4786-8B92-A97E117C297D}" type="presOf" srcId="{1CDB0320-5ED1-4E09-A27C-BB9D6C8C74C5}" destId="{DBEA578B-FE3F-4C93-AE2B-C5A2BED1E598}" srcOrd="0" destOrd="0" presId="urn:microsoft.com/office/officeart/2005/8/layout/vList2"/>
    <dgm:cxn modelId="{117DA073-472B-493A-B520-778C941835BB}" type="presOf" srcId="{A28AB6A4-D12E-4B5E-B21D-E001EEE88BAC}" destId="{B85BB953-C0DF-4E83-85F3-16E67D3F8570}" srcOrd="0" destOrd="2" presId="urn:microsoft.com/office/officeart/2005/8/layout/vList2"/>
    <dgm:cxn modelId="{53B22093-680C-4B69-9605-37E9256528EE}" srcId="{20249AEA-8257-4DF0-9871-0A0B8C9245E5}" destId="{1CDB0320-5ED1-4E09-A27C-BB9D6C8C74C5}" srcOrd="0" destOrd="0" parTransId="{64AFC1DE-B669-4356-821B-2968E3002461}" sibTransId="{78CA7C35-3355-400D-8CEE-7A211A537859}"/>
    <dgm:cxn modelId="{86602AA9-EACF-4147-95A7-BA031FD045A5}" type="presOf" srcId="{196E0CCD-21B5-4A25-83AC-2C5891F6AF21}" destId="{B85BB953-C0DF-4E83-85F3-16E67D3F8570}" srcOrd="0" destOrd="3" presId="urn:microsoft.com/office/officeart/2005/8/layout/vList2"/>
    <dgm:cxn modelId="{E62921B1-E9A3-4350-8F5A-E621E0B99C0C}" srcId="{723DC652-D058-463A-AA49-B055F891B5C0}" destId="{A28AB6A4-D12E-4B5E-B21D-E001EEE88BAC}" srcOrd="2" destOrd="0" parTransId="{2C7259B0-4A3F-4972-A85B-C0B6813162A1}" sibTransId="{59E6EE9D-3744-42E6-A3DA-A577DED501CB}"/>
    <dgm:cxn modelId="{E1F2BFDB-34A2-4426-AEFB-3A0D38478506}" type="presOf" srcId="{723DC652-D058-463A-AA49-B055F891B5C0}" destId="{5AB8B2F9-7F02-4720-A2F4-2B8DD3C8CAAC}" srcOrd="0" destOrd="0" presId="urn:microsoft.com/office/officeart/2005/8/layout/vList2"/>
    <dgm:cxn modelId="{97D4CDDF-28EF-4639-8E75-2FC11A97C5C2}" type="presOf" srcId="{20249AEA-8257-4DF0-9871-0A0B8C9245E5}" destId="{83D1A10D-093C-48D0-A8B1-081253B892A5}" srcOrd="0" destOrd="0" presId="urn:microsoft.com/office/officeart/2005/8/layout/vList2"/>
    <dgm:cxn modelId="{31AAD3E2-782A-4415-8393-4EB009D6FB4F}" type="presOf" srcId="{F803D287-A585-4DB0-BAFD-07F5A92F3979}" destId="{B85BB953-C0DF-4E83-85F3-16E67D3F8570}" srcOrd="0" destOrd="0" presId="urn:microsoft.com/office/officeart/2005/8/layout/vList2"/>
    <dgm:cxn modelId="{FD185DFA-91C8-4C65-8CC6-A315B89B03BF}" srcId="{723DC652-D058-463A-AA49-B055F891B5C0}" destId="{F803D287-A585-4DB0-BAFD-07F5A92F3979}" srcOrd="0" destOrd="0" parTransId="{04FADAEC-7707-4C10-870A-B9141243B9E6}" sibTransId="{1326138E-AE72-47A8-A73E-34B659C9D522}"/>
    <dgm:cxn modelId="{82639F08-40D5-4EB1-A565-45F3637797E3}" type="presParOf" srcId="{83D1A10D-093C-48D0-A8B1-081253B892A5}" destId="{DBEA578B-FE3F-4C93-AE2B-C5A2BED1E598}" srcOrd="0" destOrd="0" presId="urn:microsoft.com/office/officeart/2005/8/layout/vList2"/>
    <dgm:cxn modelId="{768B62FB-04B2-4EEC-A67F-9C72A2D31027}" type="presParOf" srcId="{83D1A10D-093C-48D0-A8B1-081253B892A5}" destId="{8FDC1A5F-45DA-4B8A-AFE5-C97E1D47E1BD}" srcOrd="1" destOrd="0" presId="urn:microsoft.com/office/officeart/2005/8/layout/vList2"/>
    <dgm:cxn modelId="{CDA4DA7F-ABCA-4413-8F27-28C6F66BF5C5}" type="presParOf" srcId="{83D1A10D-093C-48D0-A8B1-081253B892A5}" destId="{5AB8B2F9-7F02-4720-A2F4-2B8DD3C8CAAC}" srcOrd="2" destOrd="0" presId="urn:microsoft.com/office/officeart/2005/8/layout/vList2"/>
    <dgm:cxn modelId="{6B848E57-39E4-438A-BAFE-8C6A9ABB917E}" type="presParOf" srcId="{83D1A10D-093C-48D0-A8B1-081253B892A5}" destId="{B85BB953-C0DF-4E83-85F3-16E67D3F8570}"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956328-B48B-4563-BE6E-FF6DDA0C30B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3273D5C-6BA7-47F3-BB37-31635349BB4B}">
      <dgm:prSet/>
      <dgm:spPr/>
      <dgm:t>
        <a:bodyPr/>
        <a:lstStyle/>
        <a:p>
          <a:pPr>
            <a:lnSpc>
              <a:spcPct val="100000"/>
            </a:lnSpc>
          </a:pPr>
          <a:r>
            <a:rPr lang="en-US">
              <a:latin typeface="Arial" panose="020B0604020202020204" pitchFamily="34" charset="0"/>
              <a:cs typeface="Arial" panose="020B0604020202020204" pitchFamily="34" charset="0"/>
            </a:rPr>
            <a:t>Stroke is a “Brain Attack.”</a:t>
          </a:r>
        </a:p>
      </dgm:t>
    </dgm:pt>
    <dgm:pt modelId="{AA328004-2984-455B-B11A-72D162D29E28}" type="parTrans" cxnId="{60D4E49D-2B64-437E-8C1D-3D8D99AAFAF8}">
      <dgm:prSet/>
      <dgm:spPr/>
      <dgm:t>
        <a:bodyPr/>
        <a:lstStyle/>
        <a:p>
          <a:endParaRPr lang="en-US">
            <a:latin typeface="Arial" panose="020B0604020202020204" pitchFamily="34" charset="0"/>
            <a:cs typeface="Arial" panose="020B0604020202020204" pitchFamily="34" charset="0"/>
          </a:endParaRPr>
        </a:p>
      </dgm:t>
    </dgm:pt>
    <dgm:pt modelId="{7880E171-700D-4596-979D-6CA13D0F526D}" type="sibTrans" cxnId="{60D4E49D-2B64-437E-8C1D-3D8D99AAFAF8}">
      <dgm:prSet/>
      <dgm:spPr/>
      <dgm:t>
        <a:bodyPr/>
        <a:lstStyle/>
        <a:p>
          <a:endParaRPr lang="en-US">
            <a:latin typeface="Arial" panose="020B0604020202020204" pitchFamily="34" charset="0"/>
            <a:cs typeface="Arial" panose="020B0604020202020204" pitchFamily="34" charset="0"/>
          </a:endParaRPr>
        </a:p>
      </dgm:t>
    </dgm:pt>
    <dgm:pt modelId="{A0CB61C7-8174-4180-B2F4-CDF8BC813EFD}">
      <dgm:prSet/>
      <dgm:spPr/>
      <dgm:t>
        <a:bodyPr/>
        <a:lstStyle/>
        <a:p>
          <a:pPr>
            <a:lnSpc>
              <a:spcPct val="100000"/>
            </a:lnSpc>
          </a:pPr>
          <a:r>
            <a:rPr lang="en-US">
              <a:latin typeface="Arial" panose="020B0604020202020204" pitchFamily="34" charset="0"/>
              <a:cs typeface="Arial" panose="020B0604020202020204" pitchFamily="34" charset="0"/>
            </a:rPr>
            <a:t>Telemedicine is changing stroke care in Arkansas!</a:t>
          </a:r>
        </a:p>
      </dgm:t>
    </dgm:pt>
    <dgm:pt modelId="{A9A7285D-27AF-4892-BF5E-0F7BEFE2FD70}" type="parTrans" cxnId="{50FDBF11-520C-46F0-9A2D-7138916FFC34}">
      <dgm:prSet/>
      <dgm:spPr/>
      <dgm:t>
        <a:bodyPr/>
        <a:lstStyle/>
        <a:p>
          <a:endParaRPr lang="en-US">
            <a:latin typeface="Arial" panose="020B0604020202020204" pitchFamily="34" charset="0"/>
            <a:cs typeface="Arial" panose="020B0604020202020204" pitchFamily="34" charset="0"/>
          </a:endParaRPr>
        </a:p>
      </dgm:t>
    </dgm:pt>
    <dgm:pt modelId="{EA376370-791B-45AD-A4AD-7EC9F989D392}" type="sibTrans" cxnId="{50FDBF11-520C-46F0-9A2D-7138916FFC34}">
      <dgm:prSet/>
      <dgm:spPr/>
      <dgm:t>
        <a:bodyPr/>
        <a:lstStyle/>
        <a:p>
          <a:endParaRPr lang="en-US">
            <a:latin typeface="Arial" panose="020B0604020202020204" pitchFamily="34" charset="0"/>
            <a:cs typeface="Arial" panose="020B0604020202020204" pitchFamily="34" charset="0"/>
          </a:endParaRPr>
        </a:p>
      </dgm:t>
    </dgm:pt>
    <dgm:pt modelId="{070661E2-4DCE-42C0-80C5-2FC4338A12C3}">
      <dgm:prSet/>
      <dgm:spPr/>
      <dgm:t>
        <a:bodyPr/>
        <a:lstStyle/>
        <a:p>
          <a:pPr>
            <a:lnSpc>
              <a:spcPct val="100000"/>
            </a:lnSpc>
          </a:pPr>
          <a:r>
            <a:rPr lang="en-US">
              <a:latin typeface="Arial" panose="020B0604020202020204" pitchFamily="34" charset="0"/>
              <a:cs typeface="Arial" panose="020B0604020202020204" pitchFamily="34" charset="0"/>
            </a:rPr>
            <a:t>3 R’s for stroke: Reduce risks, Recognize symptoms, Respond—Call 911!</a:t>
          </a:r>
        </a:p>
      </dgm:t>
    </dgm:pt>
    <dgm:pt modelId="{A347EFC7-1D19-4EC8-9A12-DD30146122DD}" type="parTrans" cxnId="{023251FD-7E7B-4783-A170-384A20FFD5A3}">
      <dgm:prSet/>
      <dgm:spPr/>
      <dgm:t>
        <a:bodyPr/>
        <a:lstStyle/>
        <a:p>
          <a:endParaRPr lang="en-US">
            <a:latin typeface="Arial" panose="020B0604020202020204" pitchFamily="34" charset="0"/>
            <a:cs typeface="Arial" panose="020B0604020202020204" pitchFamily="34" charset="0"/>
          </a:endParaRPr>
        </a:p>
      </dgm:t>
    </dgm:pt>
    <dgm:pt modelId="{552230DC-95EB-4924-B51B-4C544E642BF5}" type="sibTrans" cxnId="{023251FD-7E7B-4783-A170-384A20FFD5A3}">
      <dgm:prSet/>
      <dgm:spPr/>
      <dgm:t>
        <a:bodyPr/>
        <a:lstStyle/>
        <a:p>
          <a:endParaRPr lang="en-US">
            <a:latin typeface="Arial" panose="020B0604020202020204" pitchFamily="34" charset="0"/>
            <a:cs typeface="Arial" panose="020B0604020202020204" pitchFamily="34" charset="0"/>
          </a:endParaRPr>
        </a:p>
      </dgm:t>
    </dgm:pt>
    <dgm:pt modelId="{A964B71A-66F7-4227-A117-5C5BD63FA9A9}">
      <dgm:prSet/>
      <dgm:spPr/>
      <dgm:t>
        <a:bodyPr/>
        <a:lstStyle/>
        <a:p>
          <a:pPr>
            <a:lnSpc>
              <a:spcPct val="100000"/>
            </a:lnSpc>
          </a:pPr>
          <a:r>
            <a:rPr lang="en-US">
              <a:latin typeface="Arial" panose="020B0604020202020204" pitchFamily="34" charset="0"/>
              <a:cs typeface="Arial" panose="020B0604020202020204" pitchFamily="34" charset="0"/>
            </a:rPr>
            <a:t>Together WE can Make a Difference!</a:t>
          </a:r>
        </a:p>
      </dgm:t>
    </dgm:pt>
    <dgm:pt modelId="{76B514D0-FD12-44A6-BCEE-66628158F2FD}" type="parTrans" cxnId="{28D3AFB9-7EC4-4030-B8FE-0028A9926F25}">
      <dgm:prSet/>
      <dgm:spPr/>
      <dgm:t>
        <a:bodyPr/>
        <a:lstStyle/>
        <a:p>
          <a:endParaRPr lang="en-US">
            <a:latin typeface="Arial" panose="020B0604020202020204" pitchFamily="34" charset="0"/>
            <a:cs typeface="Arial" panose="020B0604020202020204" pitchFamily="34" charset="0"/>
          </a:endParaRPr>
        </a:p>
      </dgm:t>
    </dgm:pt>
    <dgm:pt modelId="{5A73D0C2-460D-4B01-939B-B39E24E45A61}" type="sibTrans" cxnId="{28D3AFB9-7EC4-4030-B8FE-0028A9926F25}">
      <dgm:prSet/>
      <dgm:spPr/>
      <dgm:t>
        <a:bodyPr/>
        <a:lstStyle/>
        <a:p>
          <a:endParaRPr lang="en-US">
            <a:latin typeface="Arial" panose="020B0604020202020204" pitchFamily="34" charset="0"/>
            <a:cs typeface="Arial" panose="020B0604020202020204" pitchFamily="34" charset="0"/>
          </a:endParaRPr>
        </a:p>
      </dgm:t>
    </dgm:pt>
    <dgm:pt modelId="{BFE3627D-80A1-4C33-AD9A-69394F19F0FF}" type="pres">
      <dgm:prSet presAssocID="{FE956328-B48B-4563-BE6E-FF6DDA0C30B6}" presName="root" presStyleCnt="0">
        <dgm:presLayoutVars>
          <dgm:dir/>
          <dgm:resizeHandles val="exact"/>
        </dgm:presLayoutVars>
      </dgm:prSet>
      <dgm:spPr/>
    </dgm:pt>
    <dgm:pt modelId="{301D1433-A92E-4D5D-866A-7837C3B59DA6}" type="pres">
      <dgm:prSet presAssocID="{23273D5C-6BA7-47F3-BB37-31635349BB4B}" presName="compNode" presStyleCnt="0"/>
      <dgm:spPr/>
    </dgm:pt>
    <dgm:pt modelId="{515A89F8-AF0F-41E6-A16A-07C03C9AFD0E}" type="pres">
      <dgm:prSet presAssocID="{23273D5C-6BA7-47F3-BB37-31635349BB4B}" presName="bgRect" presStyleLbl="bgShp" presStyleIdx="0" presStyleCnt="4"/>
      <dgm:spPr/>
    </dgm:pt>
    <dgm:pt modelId="{DD38E128-009B-420A-91CA-D1352BCF0A97}" type="pres">
      <dgm:prSet presAssocID="{23273D5C-6BA7-47F3-BB37-31635349BB4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CE0E7B56-A1F8-4FF0-BF44-34CF77D372D3}" type="pres">
      <dgm:prSet presAssocID="{23273D5C-6BA7-47F3-BB37-31635349BB4B}" presName="spaceRect" presStyleCnt="0"/>
      <dgm:spPr/>
    </dgm:pt>
    <dgm:pt modelId="{542C1530-2556-4BFF-A342-DF25A681C3EF}" type="pres">
      <dgm:prSet presAssocID="{23273D5C-6BA7-47F3-BB37-31635349BB4B}" presName="parTx" presStyleLbl="revTx" presStyleIdx="0" presStyleCnt="4">
        <dgm:presLayoutVars>
          <dgm:chMax val="0"/>
          <dgm:chPref val="0"/>
        </dgm:presLayoutVars>
      </dgm:prSet>
      <dgm:spPr/>
    </dgm:pt>
    <dgm:pt modelId="{7D000D9E-DB73-43B1-A48A-F90F386B741F}" type="pres">
      <dgm:prSet presAssocID="{7880E171-700D-4596-979D-6CA13D0F526D}" presName="sibTrans" presStyleCnt="0"/>
      <dgm:spPr/>
    </dgm:pt>
    <dgm:pt modelId="{C438068F-12B6-4363-A4BA-0AB589A52B12}" type="pres">
      <dgm:prSet presAssocID="{A0CB61C7-8174-4180-B2F4-CDF8BC813EFD}" presName="compNode" presStyleCnt="0"/>
      <dgm:spPr/>
    </dgm:pt>
    <dgm:pt modelId="{393AE06A-4F1F-4401-AEA9-DBE19E704F33}" type="pres">
      <dgm:prSet presAssocID="{A0CB61C7-8174-4180-B2F4-CDF8BC813EFD}" presName="bgRect" presStyleLbl="bgShp" presStyleIdx="1" presStyleCnt="4"/>
      <dgm:spPr/>
    </dgm:pt>
    <dgm:pt modelId="{A2FC8652-E513-4BCD-B017-B83F06B47B24}" type="pres">
      <dgm:prSet presAssocID="{A0CB61C7-8174-4180-B2F4-CDF8BC813EF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spital"/>
        </a:ext>
      </dgm:extLst>
    </dgm:pt>
    <dgm:pt modelId="{CE48E3C1-DE8C-4D9D-BF28-4D8707334B84}" type="pres">
      <dgm:prSet presAssocID="{A0CB61C7-8174-4180-B2F4-CDF8BC813EFD}" presName="spaceRect" presStyleCnt="0"/>
      <dgm:spPr/>
    </dgm:pt>
    <dgm:pt modelId="{034C36C5-50CC-43E3-9BFE-DC0990F3A80B}" type="pres">
      <dgm:prSet presAssocID="{A0CB61C7-8174-4180-B2F4-CDF8BC813EFD}" presName="parTx" presStyleLbl="revTx" presStyleIdx="1" presStyleCnt="4">
        <dgm:presLayoutVars>
          <dgm:chMax val="0"/>
          <dgm:chPref val="0"/>
        </dgm:presLayoutVars>
      </dgm:prSet>
      <dgm:spPr/>
    </dgm:pt>
    <dgm:pt modelId="{BD25572F-683B-4C36-9A56-7F790610E601}" type="pres">
      <dgm:prSet presAssocID="{EA376370-791B-45AD-A4AD-7EC9F989D392}" presName="sibTrans" presStyleCnt="0"/>
      <dgm:spPr/>
    </dgm:pt>
    <dgm:pt modelId="{3ACE4005-4D9A-4BAD-8D1F-99C08AC004DB}" type="pres">
      <dgm:prSet presAssocID="{070661E2-4DCE-42C0-80C5-2FC4338A12C3}" presName="compNode" presStyleCnt="0"/>
      <dgm:spPr/>
    </dgm:pt>
    <dgm:pt modelId="{1C5BA86E-C05F-41D4-90B4-8E8E919F6C09}" type="pres">
      <dgm:prSet presAssocID="{070661E2-4DCE-42C0-80C5-2FC4338A12C3}" presName="bgRect" presStyleLbl="bgShp" presStyleIdx="2" presStyleCnt="4"/>
      <dgm:spPr/>
    </dgm:pt>
    <dgm:pt modelId="{36CC1862-F946-4702-89BC-6B19610AE38F}" type="pres">
      <dgm:prSet presAssocID="{070661E2-4DCE-42C0-80C5-2FC4338A12C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a:ext>
      </dgm:extLst>
    </dgm:pt>
    <dgm:pt modelId="{7495B028-6DD9-42AC-92E6-52BFDCC17BAA}" type="pres">
      <dgm:prSet presAssocID="{070661E2-4DCE-42C0-80C5-2FC4338A12C3}" presName="spaceRect" presStyleCnt="0"/>
      <dgm:spPr/>
    </dgm:pt>
    <dgm:pt modelId="{31803E9C-159B-424E-A3C6-247DA7E2F84D}" type="pres">
      <dgm:prSet presAssocID="{070661E2-4DCE-42C0-80C5-2FC4338A12C3}" presName="parTx" presStyleLbl="revTx" presStyleIdx="2" presStyleCnt="4">
        <dgm:presLayoutVars>
          <dgm:chMax val="0"/>
          <dgm:chPref val="0"/>
        </dgm:presLayoutVars>
      </dgm:prSet>
      <dgm:spPr/>
    </dgm:pt>
    <dgm:pt modelId="{7A40A2FB-6053-4A6B-B8B2-F19F7EAE0EC7}" type="pres">
      <dgm:prSet presAssocID="{552230DC-95EB-4924-B51B-4C544E642BF5}" presName="sibTrans" presStyleCnt="0"/>
      <dgm:spPr/>
    </dgm:pt>
    <dgm:pt modelId="{A7AD57C2-F075-4B58-A414-A109A2C0BC5B}" type="pres">
      <dgm:prSet presAssocID="{A964B71A-66F7-4227-A117-5C5BD63FA9A9}" presName="compNode" presStyleCnt="0"/>
      <dgm:spPr/>
    </dgm:pt>
    <dgm:pt modelId="{DBD11A2A-92DD-48FA-8FCF-563589C7BC8D}" type="pres">
      <dgm:prSet presAssocID="{A964B71A-66F7-4227-A117-5C5BD63FA9A9}" presName="bgRect" presStyleLbl="bgShp" presStyleIdx="3" presStyleCnt="4"/>
      <dgm:spPr/>
    </dgm:pt>
    <dgm:pt modelId="{BA92020A-7262-40EF-AF74-D6CD0AB1C66E}" type="pres">
      <dgm:prSet presAssocID="{A964B71A-66F7-4227-A117-5C5BD63FA9A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ers"/>
        </a:ext>
      </dgm:extLst>
    </dgm:pt>
    <dgm:pt modelId="{00992665-E5AA-44D4-91A1-6556E7367CD0}" type="pres">
      <dgm:prSet presAssocID="{A964B71A-66F7-4227-A117-5C5BD63FA9A9}" presName="spaceRect" presStyleCnt="0"/>
      <dgm:spPr/>
    </dgm:pt>
    <dgm:pt modelId="{E7162A77-8E61-4CF5-807B-5192FCB2C6B9}" type="pres">
      <dgm:prSet presAssocID="{A964B71A-66F7-4227-A117-5C5BD63FA9A9}" presName="parTx" presStyleLbl="revTx" presStyleIdx="3" presStyleCnt="4">
        <dgm:presLayoutVars>
          <dgm:chMax val="0"/>
          <dgm:chPref val="0"/>
        </dgm:presLayoutVars>
      </dgm:prSet>
      <dgm:spPr/>
    </dgm:pt>
  </dgm:ptLst>
  <dgm:cxnLst>
    <dgm:cxn modelId="{50FDBF11-520C-46F0-9A2D-7138916FFC34}" srcId="{FE956328-B48B-4563-BE6E-FF6DDA0C30B6}" destId="{A0CB61C7-8174-4180-B2F4-CDF8BC813EFD}" srcOrd="1" destOrd="0" parTransId="{A9A7285D-27AF-4892-BF5E-0F7BEFE2FD70}" sibTransId="{EA376370-791B-45AD-A4AD-7EC9F989D392}"/>
    <dgm:cxn modelId="{8E07E91B-559B-4EBB-940D-E6EFB729F97C}" type="presOf" srcId="{FE956328-B48B-4563-BE6E-FF6DDA0C30B6}" destId="{BFE3627D-80A1-4C33-AD9A-69394F19F0FF}" srcOrd="0" destOrd="0" presId="urn:microsoft.com/office/officeart/2018/2/layout/IconVerticalSolidList"/>
    <dgm:cxn modelId="{88914326-5C51-4C67-B637-ED39A3FFD51D}" type="presOf" srcId="{A0CB61C7-8174-4180-B2F4-CDF8BC813EFD}" destId="{034C36C5-50CC-43E3-9BFE-DC0990F3A80B}" srcOrd="0" destOrd="0" presId="urn:microsoft.com/office/officeart/2018/2/layout/IconVerticalSolidList"/>
    <dgm:cxn modelId="{AD30333E-3193-4DAD-B31D-9AD38B229C97}" type="presOf" srcId="{070661E2-4DCE-42C0-80C5-2FC4338A12C3}" destId="{31803E9C-159B-424E-A3C6-247DA7E2F84D}" srcOrd="0" destOrd="0" presId="urn:microsoft.com/office/officeart/2018/2/layout/IconVerticalSolidList"/>
    <dgm:cxn modelId="{2047095C-A422-46BD-9961-1BCC479ED554}" type="presOf" srcId="{A964B71A-66F7-4227-A117-5C5BD63FA9A9}" destId="{E7162A77-8E61-4CF5-807B-5192FCB2C6B9}" srcOrd="0" destOrd="0" presId="urn:microsoft.com/office/officeart/2018/2/layout/IconVerticalSolidList"/>
    <dgm:cxn modelId="{60D4E49D-2B64-437E-8C1D-3D8D99AAFAF8}" srcId="{FE956328-B48B-4563-BE6E-FF6DDA0C30B6}" destId="{23273D5C-6BA7-47F3-BB37-31635349BB4B}" srcOrd="0" destOrd="0" parTransId="{AA328004-2984-455B-B11A-72D162D29E28}" sibTransId="{7880E171-700D-4596-979D-6CA13D0F526D}"/>
    <dgm:cxn modelId="{28D3AFB9-7EC4-4030-B8FE-0028A9926F25}" srcId="{FE956328-B48B-4563-BE6E-FF6DDA0C30B6}" destId="{A964B71A-66F7-4227-A117-5C5BD63FA9A9}" srcOrd="3" destOrd="0" parTransId="{76B514D0-FD12-44A6-BCEE-66628158F2FD}" sibTransId="{5A73D0C2-460D-4B01-939B-B39E24E45A61}"/>
    <dgm:cxn modelId="{6FAE72BB-2480-47F9-9022-55C8BAFC8961}" type="presOf" srcId="{23273D5C-6BA7-47F3-BB37-31635349BB4B}" destId="{542C1530-2556-4BFF-A342-DF25A681C3EF}" srcOrd="0" destOrd="0" presId="urn:microsoft.com/office/officeart/2018/2/layout/IconVerticalSolidList"/>
    <dgm:cxn modelId="{023251FD-7E7B-4783-A170-384A20FFD5A3}" srcId="{FE956328-B48B-4563-BE6E-FF6DDA0C30B6}" destId="{070661E2-4DCE-42C0-80C5-2FC4338A12C3}" srcOrd="2" destOrd="0" parTransId="{A347EFC7-1D19-4EC8-9A12-DD30146122DD}" sibTransId="{552230DC-95EB-4924-B51B-4C544E642BF5}"/>
    <dgm:cxn modelId="{A6E95FDC-A7BD-41B6-B5BD-68F055CD4EA4}" type="presParOf" srcId="{BFE3627D-80A1-4C33-AD9A-69394F19F0FF}" destId="{301D1433-A92E-4D5D-866A-7837C3B59DA6}" srcOrd="0" destOrd="0" presId="urn:microsoft.com/office/officeart/2018/2/layout/IconVerticalSolidList"/>
    <dgm:cxn modelId="{E5DCCCEA-8E9D-4381-A6AD-1D3312535925}" type="presParOf" srcId="{301D1433-A92E-4D5D-866A-7837C3B59DA6}" destId="{515A89F8-AF0F-41E6-A16A-07C03C9AFD0E}" srcOrd="0" destOrd="0" presId="urn:microsoft.com/office/officeart/2018/2/layout/IconVerticalSolidList"/>
    <dgm:cxn modelId="{362F9687-CC06-47EA-B7BB-6F0DB517CDA7}" type="presParOf" srcId="{301D1433-A92E-4D5D-866A-7837C3B59DA6}" destId="{DD38E128-009B-420A-91CA-D1352BCF0A97}" srcOrd="1" destOrd="0" presId="urn:microsoft.com/office/officeart/2018/2/layout/IconVerticalSolidList"/>
    <dgm:cxn modelId="{37647C8E-8B8D-4D55-B0D4-0597F189962D}" type="presParOf" srcId="{301D1433-A92E-4D5D-866A-7837C3B59DA6}" destId="{CE0E7B56-A1F8-4FF0-BF44-34CF77D372D3}" srcOrd="2" destOrd="0" presId="urn:microsoft.com/office/officeart/2018/2/layout/IconVerticalSolidList"/>
    <dgm:cxn modelId="{F0AF7378-7A5E-4C68-8084-C5CD4695C994}" type="presParOf" srcId="{301D1433-A92E-4D5D-866A-7837C3B59DA6}" destId="{542C1530-2556-4BFF-A342-DF25A681C3EF}" srcOrd="3" destOrd="0" presId="urn:microsoft.com/office/officeart/2018/2/layout/IconVerticalSolidList"/>
    <dgm:cxn modelId="{68F082E0-1DA4-4C50-94FC-2A1E98542488}" type="presParOf" srcId="{BFE3627D-80A1-4C33-AD9A-69394F19F0FF}" destId="{7D000D9E-DB73-43B1-A48A-F90F386B741F}" srcOrd="1" destOrd="0" presId="urn:microsoft.com/office/officeart/2018/2/layout/IconVerticalSolidList"/>
    <dgm:cxn modelId="{283EB42A-0E1C-4C5B-8586-DCBDE0E8335C}" type="presParOf" srcId="{BFE3627D-80A1-4C33-AD9A-69394F19F0FF}" destId="{C438068F-12B6-4363-A4BA-0AB589A52B12}" srcOrd="2" destOrd="0" presId="urn:microsoft.com/office/officeart/2018/2/layout/IconVerticalSolidList"/>
    <dgm:cxn modelId="{C2FDC634-4B2D-4B9B-B6A1-C27FB60EE831}" type="presParOf" srcId="{C438068F-12B6-4363-A4BA-0AB589A52B12}" destId="{393AE06A-4F1F-4401-AEA9-DBE19E704F33}" srcOrd="0" destOrd="0" presId="urn:microsoft.com/office/officeart/2018/2/layout/IconVerticalSolidList"/>
    <dgm:cxn modelId="{1F4C95E3-D913-40B1-9D57-7EF0F7D30BF4}" type="presParOf" srcId="{C438068F-12B6-4363-A4BA-0AB589A52B12}" destId="{A2FC8652-E513-4BCD-B017-B83F06B47B24}" srcOrd="1" destOrd="0" presId="urn:microsoft.com/office/officeart/2018/2/layout/IconVerticalSolidList"/>
    <dgm:cxn modelId="{FD052CB9-502D-4E4C-BDEB-EBE2075A3E09}" type="presParOf" srcId="{C438068F-12B6-4363-A4BA-0AB589A52B12}" destId="{CE48E3C1-DE8C-4D9D-BF28-4D8707334B84}" srcOrd="2" destOrd="0" presId="urn:microsoft.com/office/officeart/2018/2/layout/IconVerticalSolidList"/>
    <dgm:cxn modelId="{DB0BB5F4-8951-4C05-94D7-DEDEA6710C0A}" type="presParOf" srcId="{C438068F-12B6-4363-A4BA-0AB589A52B12}" destId="{034C36C5-50CC-43E3-9BFE-DC0990F3A80B}" srcOrd="3" destOrd="0" presId="urn:microsoft.com/office/officeart/2018/2/layout/IconVerticalSolidList"/>
    <dgm:cxn modelId="{908691B9-F830-4785-BD57-3AA8A64ED565}" type="presParOf" srcId="{BFE3627D-80A1-4C33-AD9A-69394F19F0FF}" destId="{BD25572F-683B-4C36-9A56-7F790610E601}" srcOrd="3" destOrd="0" presId="urn:microsoft.com/office/officeart/2018/2/layout/IconVerticalSolidList"/>
    <dgm:cxn modelId="{9E4157A0-BB74-4A00-AF14-16B103AAD352}" type="presParOf" srcId="{BFE3627D-80A1-4C33-AD9A-69394F19F0FF}" destId="{3ACE4005-4D9A-4BAD-8D1F-99C08AC004DB}" srcOrd="4" destOrd="0" presId="urn:microsoft.com/office/officeart/2018/2/layout/IconVerticalSolidList"/>
    <dgm:cxn modelId="{66340563-5E79-48E1-A1B7-E71E74603E4C}" type="presParOf" srcId="{3ACE4005-4D9A-4BAD-8D1F-99C08AC004DB}" destId="{1C5BA86E-C05F-41D4-90B4-8E8E919F6C09}" srcOrd="0" destOrd="0" presId="urn:microsoft.com/office/officeart/2018/2/layout/IconVerticalSolidList"/>
    <dgm:cxn modelId="{5637CD38-005B-4023-AF25-8579BFD9E488}" type="presParOf" srcId="{3ACE4005-4D9A-4BAD-8D1F-99C08AC004DB}" destId="{36CC1862-F946-4702-89BC-6B19610AE38F}" srcOrd="1" destOrd="0" presId="urn:microsoft.com/office/officeart/2018/2/layout/IconVerticalSolidList"/>
    <dgm:cxn modelId="{A429AD79-4DAE-4FF4-83E6-0D882F2815E7}" type="presParOf" srcId="{3ACE4005-4D9A-4BAD-8D1F-99C08AC004DB}" destId="{7495B028-6DD9-42AC-92E6-52BFDCC17BAA}" srcOrd="2" destOrd="0" presId="urn:microsoft.com/office/officeart/2018/2/layout/IconVerticalSolidList"/>
    <dgm:cxn modelId="{72680E4D-97B3-4A0A-AC81-DECFBBAB0792}" type="presParOf" srcId="{3ACE4005-4D9A-4BAD-8D1F-99C08AC004DB}" destId="{31803E9C-159B-424E-A3C6-247DA7E2F84D}" srcOrd="3" destOrd="0" presId="urn:microsoft.com/office/officeart/2018/2/layout/IconVerticalSolidList"/>
    <dgm:cxn modelId="{0507ED19-43A2-4BF6-B897-731E400B2AF2}" type="presParOf" srcId="{BFE3627D-80A1-4C33-AD9A-69394F19F0FF}" destId="{7A40A2FB-6053-4A6B-B8B2-F19F7EAE0EC7}" srcOrd="5" destOrd="0" presId="urn:microsoft.com/office/officeart/2018/2/layout/IconVerticalSolidList"/>
    <dgm:cxn modelId="{ADDD0B38-CA1B-45BE-84BE-B10BDB17AD09}" type="presParOf" srcId="{BFE3627D-80A1-4C33-AD9A-69394F19F0FF}" destId="{A7AD57C2-F075-4B58-A414-A109A2C0BC5B}" srcOrd="6" destOrd="0" presId="urn:microsoft.com/office/officeart/2018/2/layout/IconVerticalSolidList"/>
    <dgm:cxn modelId="{47E7689F-421B-4CE0-9771-C55D5833A40B}" type="presParOf" srcId="{A7AD57C2-F075-4B58-A414-A109A2C0BC5B}" destId="{DBD11A2A-92DD-48FA-8FCF-563589C7BC8D}" srcOrd="0" destOrd="0" presId="urn:microsoft.com/office/officeart/2018/2/layout/IconVerticalSolidList"/>
    <dgm:cxn modelId="{1E196C78-B2AB-4B47-94DA-D914023570AB}" type="presParOf" srcId="{A7AD57C2-F075-4B58-A414-A109A2C0BC5B}" destId="{BA92020A-7262-40EF-AF74-D6CD0AB1C66E}" srcOrd="1" destOrd="0" presId="urn:microsoft.com/office/officeart/2018/2/layout/IconVerticalSolidList"/>
    <dgm:cxn modelId="{306BD8A6-FCEB-4AD4-90CF-65A2FBE37277}" type="presParOf" srcId="{A7AD57C2-F075-4B58-A414-A109A2C0BC5B}" destId="{00992665-E5AA-44D4-91A1-6556E7367CD0}" srcOrd="2" destOrd="0" presId="urn:microsoft.com/office/officeart/2018/2/layout/IconVerticalSolidList"/>
    <dgm:cxn modelId="{D59ECC43-E719-4BB3-BD20-5ED60574F9BB}" type="presParOf" srcId="{A7AD57C2-F075-4B58-A414-A109A2C0BC5B}" destId="{E7162A77-8E61-4CF5-807B-5192FCB2C6B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D9A21-D015-4393-8ED9-B4D97C1A1383}">
      <dsp:nvSpPr>
        <dsp:cNvPr id="0" name=""/>
        <dsp:cNvSpPr/>
      </dsp:nvSpPr>
      <dsp:spPr>
        <a:xfrm>
          <a:off x="1194" y="155891"/>
          <a:ext cx="4192017" cy="266193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16CC67-F13A-4EB1-BF77-3FB81940EDD1}">
      <dsp:nvSpPr>
        <dsp:cNvPr id="0" name=""/>
        <dsp:cNvSpPr/>
      </dsp:nvSpPr>
      <dsp:spPr>
        <a:xfrm>
          <a:off x="466974" y="598382"/>
          <a:ext cx="4192017" cy="266193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The program links emergency room doctors at participating hospitals to specially trained stroke specialists via live, two-way video, available 24-hours a day to ensure fast, life-saving treatment of stroke patients. </a:t>
          </a:r>
        </a:p>
      </dsp:txBody>
      <dsp:txXfrm>
        <a:off x="544939" y="676347"/>
        <a:ext cx="4036087" cy="2506001"/>
      </dsp:txXfrm>
    </dsp:sp>
    <dsp:sp modelId="{E38D3123-1224-438A-9BBE-48F70CD9FCC3}">
      <dsp:nvSpPr>
        <dsp:cNvPr id="0" name=""/>
        <dsp:cNvSpPr/>
      </dsp:nvSpPr>
      <dsp:spPr>
        <a:xfrm>
          <a:off x="5124771" y="155891"/>
          <a:ext cx="4192017" cy="266193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3A58D9-45FD-4D15-8591-3080A00D64B6}">
      <dsp:nvSpPr>
        <dsp:cNvPr id="0" name=""/>
        <dsp:cNvSpPr/>
      </dsp:nvSpPr>
      <dsp:spPr>
        <a:xfrm>
          <a:off x="5590551" y="598382"/>
          <a:ext cx="4192017" cy="266193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Ischemic strokes, the most common type of stroke, can be treated with a clot-buster that dissolves blood clots obstructing blood flow to the brain. People suffering from stroke symptoms must </a:t>
          </a:r>
          <a:r>
            <a:rPr lang="en-US" sz="2100" b="1" kern="1200"/>
            <a:t>BE FAST </a:t>
          </a:r>
          <a:r>
            <a:rPr lang="en-US" sz="2100" kern="1200"/>
            <a:t>getting to the hospital to receive treatment.</a:t>
          </a:r>
        </a:p>
      </dsp:txBody>
      <dsp:txXfrm>
        <a:off x="5668516" y="676347"/>
        <a:ext cx="4036087" cy="2506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34CB1-6927-4F0E-A040-B4AA6817DDD2}">
      <dsp:nvSpPr>
        <dsp:cNvPr id="0" name=""/>
        <dsp:cNvSpPr/>
      </dsp:nvSpPr>
      <dsp:spPr>
        <a:xfrm>
          <a:off x="4520" y="360858"/>
          <a:ext cx="1976584" cy="1185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It’s a brain attack</a:t>
          </a:r>
          <a:r>
            <a:rPr lang="en-US" sz="1400" kern="1200" dirty="0"/>
            <a:t>! </a:t>
          </a:r>
        </a:p>
      </dsp:txBody>
      <dsp:txXfrm>
        <a:off x="39255" y="395593"/>
        <a:ext cx="1907114" cy="1116480"/>
      </dsp:txXfrm>
    </dsp:sp>
    <dsp:sp modelId="{0AA81464-B745-4634-90AC-0264B0E4AF7F}">
      <dsp:nvSpPr>
        <dsp:cNvPr id="0" name=""/>
        <dsp:cNvSpPr/>
      </dsp:nvSpPr>
      <dsp:spPr>
        <a:xfrm>
          <a:off x="2155044" y="708737"/>
          <a:ext cx="419035" cy="4901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155044" y="806775"/>
        <a:ext cx="293325" cy="294116"/>
      </dsp:txXfrm>
    </dsp:sp>
    <dsp:sp modelId="{DB8CC1C8-11C7-4FF8-9D07-AD8D2AF8BE6A}">
      <dsp:nvSpPr>
        <dsp:cNvPr id="0" name=""/>
        <dsp:cNvSpPr/>
      </dsp:nvSpPr>
      <dsp:spPr>
        <a:xfrm>
          <a:off x="2771738" y="360858"/>
          <a:ext cx="1976584" cy="1185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stroke occurs when blood flow to the brain is blocked or a blood vessel bursts! </a:t>
          </a:r>
        </a:p>
      </dsp:txBody>
      <dsp:txXfrm>
        <a:off x="2806473" y="395593"/>
        <a:ext cx="1907114" cy="1116480"/>
      </dsp:txXfrm>
    </dsp:sp>
    <dsp:sp modelId="{6D29CD98-E6AA-46A8-897C-DA6F1C4296D9}">
      <dsp:nvSpPr>
        <dsp:cNvPr id="0" name=""/>
        <dsp:cNvSpPr/>
      </dsp:nvSpPr>
      <dsp:spPr>
        <a:xfrm>
          <a:off x="4922262" y="708737"/>
          <a:ext cx="419035" cy="4901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922262" y="806775"/>
        <a:ext cx="293325" cy="294116"/>
      </dsp:txXfrm>
    </dsp:sp>
    <dsp:sp modelId="{F8E0FC9E-5904-43CE-98C1-5C53A92E1B5C}">
      <dsp:nvSpPr>
        <dsp:cNvPr id="0" name=""/>
        <dsp:cNvSpPr/>
      </dsp:nvSpPr>
      <dsp:spPr>
        <a:xfrm>
          <a:off x="5538956" y="360858"/>
          <a:ext cx="1976584" cy="1185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Sudden death of brain cells in an area of the brain </a:t>
          </a:r>
        </a:p>
        <a:p>
          <a:pPr marL="114300" lvl="1" indent="-114300" algn="l" defTabSz="622300">
            <a:lnSpc>
              <a:spcPct val="90000"/>
            </a:lnSpc>
            <a:spcBef>
              <a:spcPct val="0"/>
            </a:spcBef>
            <a:spcAft>
              <a:spcPct val="15000"/>
            </a:spcAft>
            <a:buChar char="•"/>
          </a:pPr>
          <a:r>
            <a:rPr lang="en-US" sz="1400" b="1" kern="1200" dirty="0"/>
            <a:t>Why? </a:t>
          </a:r>
          <a:r>
            <a:rPr lang="en-US" sz="1400" kern="1200" dirty="0"/>
            <a:t>Lack of blood flow to the brain</a:t>
          </a:r>
        </a:p>
      </dsp:txBody>
      <dsp:txXfrm>
        <a:off x="5573691" y="395593"/>
        <a:ext cx="1907114" cy="1116480"/>
      </dsp:txXfrm>
    </dsp:sp>
    <dsp:sp modelId="{F7DE00A2-D2E1-41D3-BE22-7151D8A6260E}">
      <dsp:nvSpPr>
        <dsp:cNvPr id="0" name=""/>
        <dsp:cNvSpPr/>
      </dsp:nvSpPr>
      <dsp:spPr>
        <a:xfrm>
          <a:off x="7689479" y="708737"/>
          <a:ext cx="419035" cy="4901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689479" y="806775"/>
        <a:ext cx="293325" cy="294116"/>
      </dsp:txXfrm>
    </dsp:sp>
    <dsp:sp modelId="{D7139AE9-3850-4AC5-A878-6965660488A2}">
      <dsp:nvSpPr>
        <dsp:cNvPr id="0" name=""/>
        <dsp:cNvSpPr/>
      </dsp:nvSpPr>
      <dsp:spPr>
        <a:xfrm>
          <a:off x="8306174" y="360858"/>
          <a:ext cx="1976584" cy="1185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Two main types of strokes</a:t>
          </a:r>
          <a:r>
            <a:rPr lang="en-US" sz="2200" kern="1200" dirty="0"/>
            <a:t>:</a:t>
          </a:r>
        </a:p>
      </dsp:txBody>
      <dsp:txXfrm>
        <a:off x="8340909" y="395593"/>
        <a:ext cx="1907114" cy="1116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A578B-FE3F-4C93-AE2B-C5A2BED1E598}">
      <dsp:nvSpPr>
        <dsp:cNvPr id="0" name=""/>
        <dsp:cNvSpPr/>
      </dsp:nvSpPr>
      <dsp:spPr>
        <a:xfrm>
          <a:off x="0" y="502875"/>
          <a:ext cx="5384800"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TIA: Transient Ischemic Attack</a:t>
          </a:r>
          <a:endParaRPr lang="en-US" sz="3000" kern="1200"/>
        </a:p>
      </dsp:txBody>
      <dsp:txXfrm>
        <a:off x="35125" y="538000"/>
        <a:ext cx="5314550" cy="649299"/>
      </dsp:txXfrm>
    </dsp:sp>
    <dsp:sp modelId="{5AB8B2F9-7F02-4720-A2F4-2B8DD3C8CAAC}">
      <dsp:nvSpPr>
        <dsp:cNvPr id="0" name=""/>
        <dsp:cNvSpPr/>
      </dsp:nvSpPr>
      <dsp:spPr>
        <a:xfrm>
          <a:off x="0" y="1308825"/>
          <a:ext cx="5384800"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Mini Stroke = WARNING</a:t>
          </a:r>
          <a:endParaRPr lang="en-US" sz="3000" kern="1200"/>
        </a:p>
      </dsp:txBody>
      <dsp:txXfrm>
        <a:off x="35125" y="1343950"/>
        <a:ext cx="5314550" cy="649299"/>
      </dsp:txXfrm>
    </dsp:sp>
    <dsp:sp modelId="{B85BB953-C0DF-4E83-85F3-16E67D3F8570}">
      <dsp:nvSpPr>
        <dsp:cNvPr id="0" name=""/>
        <dsp:cNvSpPr/>
      </dsp:nvSpPr>
      <dsp:spPr>
        <a:xfrm>
          <a:off x="0" y="2028375"/>
          <a:ext cx="5384800" cy="1583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6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Can be a sign of a full stroke.</a:t>
          </a:r>
        </a:p>
        <a:p>
          <a:pPr marL="228600" lvl="1" indent="-228600" algn="l" defTabSz="1022350">
            <a:lnSpc>
              <a:spcPct val="90000"/>
            </a:lnSpc>
            <a:spcBef>
              <a:spcPct val="0"/>
            </a:spcBef>
            <a:spcAft>
              <a:spcPct val="20000"/>
            </a:spcAft>
            <a:buChar char="•"/>
          </a:pPr>
          <a:r>
            <a:rPr lang="en-US" sz="2300" kern="1200"/>
            <a:t>Does NOT cause lasting damage.</a:t>
          </a:r>
        </a:p>
        <a:p>
          <a:pPr marL="228600" lvl="1" indent="-228600" algn="l" defTabSz="1022350">
            <a:lnSpc>
              <a:spcPct val="90000"/>
            </a:lnSpc>
            <a:spcBef>
              <a:spcPct val="0"/>
            </a:spcBef>
            <a:spcAft>
              <a:spcPct val="20000"/>
            </a:spcAft>
            <a:buChar char="•"/>
          </a:pPr>
          <a:r>
            <a:rPr lang="en-US" sz="2300" kern="1200"/>
            <a:t>Symptoms can mimic a real stroke.</a:t>
          </a:r>
        </a:p>
        <a:p>
          <a:pPr marL="228600" lvl="1" indent="-228600" algn="l" defTabSz="1022350">
            <a:lnSpc>
              <a:spcPct val="90000"/>
            </a:lnSpc>
            <a:spcBef>
              <a:spcPct val="0"/>
            </a:spcBef>
            <a:spcAft>
              <a:spcPct val="20000"/>
            </a:spcAft>
            <a:buChar char="•"/>
          </a:pPr>
          <a:r>
            <a:rPr lang="en-US" sz="2300" kern="1200"/>
            <a:t>Who is at risk? </a:t>
          </a:r>
        </a:p>
      </dsp:txBody>
      <dsp:txXfrm>
        <a:off x="0" y="2028375"/>
        <a:ext cx="5384800" cy="1583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A89F8-AF0F-41E6-A16A-07C03C9AFD0E}">
      <dsp:nvSpPr>
        <dsp:cNvPr id="0" name=""/>
        <dsp:cNvSpPr/>
      </dsp:nvSpPr>
      <dsp:spPr>
        <a:xfrm>
          <a:off x="0" y="2664"/>
          <a:ext cx="6783042" cy="135042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8E128-009B-420A-91CA-D1352BCF0A97}">
      <dsp:nvSpPr>
        <dsp:cNvPr id="0" name=""/>
        <dsp:cNvSpPr/>
      </dsp:nvSpPr>
      <dsp:spPr>
        <a:xfrm>
          <a:off x="408503" y="306510"/>
          <a:ext cx="742734" cy="7427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2C1530-2556-4BFF-A342-DF25A681C3EF}">
      <dsp:nvSpPr>
        <dsp:cNvPr id="0" name=""/>
        <dsp:cNvSpPr/>
      </dsp:nvSpPr>
      <dsp:spPr>
        <a:xfrm>
          <a:off x="1559741" y="2664"/>
          <a:ext cx="5223300" cy="1350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920" tIns="142920" rIns="142920" bIns="142920" numCol="1" spcCol="1270" anchor="ctr" anchorCtr="0">
          <a:noAutofit/>
        </a:bodyPr>
        <a:lstStyle/>
        <a:p>
          <a:pPr marL="0" lvl="0" indent="0" algn="l" defTabSz="977900">
            <a:lnSpc>
              <a:spcPct val="100000"/>
            </a:lnSpc>
            <a:spcBef>
              <a:spcPct val="0"/>
            </a:spcBef>
            <a:spcAft>
              <a:spcPct val="35000"/>
            </a:spcAft>
            <a:buNone/>
          </a:pPr>
          <a:r>
            <a:rPr lang="en-US" sz="2200" kern="1200">
              <a:latin typeface="Arial" panose="020B0604020202020204" pitchFamily="34" charset="0"/>
              <a:cs typeface="Arial" panose="020B0604020202020204" pitchFamily="34" charset="0"/>
            </a:rPr>
            <a:t>Stroke is a “Brain Attack.”</a:t>
          </a:r>
        </a:p>
      </dsp:txBody>
      <dsp:txXfrm>
        <a:off x="1559741" y="2664"/>
        <a:ext cx="5223300" cy="1350425"/>
      </dsp:txXfrm>
    </dsp:sp>
    <dsp:sp modelId="{393AE06A-4F1F-4401-AEA9-DBE19E704F33}">
      <dsp:nvSpPr>
        <dsp:cNvPr id="0" name=""/>
        <dsp:cNvSpPr/>
      </dsp:nvSpPr>
      <dsp:spPr>
        <a:xfrm>
          <a:off x="0" y="1690696"/>
          <a:ext cx="6783042" cy="135042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FC8652-E513-4BCD-B017-B83F06B47B24}">
      <dsp:nvSpPr>
        <dsp:cNvPr id="0" name=""/>
        <dsp:cNvSpPr/>
      </dsp:nvSpPr>
      <dsp:spPr>
        <a:xfrm>
          <a:off x="408503" y="1994542"/>
          <a:ext cx="742734" cy="7427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4C36C5-50CC-43E3-9BFE-DC0990F3A80B}">
      <dsp:nvSpPr>
        <dsp:cNvPr id="0" name=""/>
        <dsp:cNvSpPr/>
      </dsp:nvSpPr>
      <dsp:spPr>
        <a:xfrm>
          <a:off x="1559741" y="1690696"/>
          <a:ext cx="5223300" cy="1350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920" tIns="142920" rIns="142920" bIns="142920" numCol="1" spcCol="1270" anchor="ctr" anchorCtr="0">
          <a:noAutofit/>
        </a:bodyPr>
        <a:lstStyle/>
        <a:p>
          <a:pPr marL="0" lvl="0" indent="0" algn="l" defTabSz="977900">
            <a:lnSpc>
              <a:spcPct val="100000"/>
            </a:lnSpc>
            <a:spcBef>
              <a:spcPct val="0"/>
            </a:spcBef>
            <a:spcAft>
              <a:spcPct val="35000"/>
            </a:spcAft>
            <a:buNone/>
          </a:pPr>
          <a:r>
            <a:rPr lang="en-US" sz="2200" kern="1200">
              <a:latin typeface="Arial" panose="020B0604020202020204" pitchFamily="34" charset="0"/>
              <a:cs typeface="Arial" panose="020B0604020202020204" pitchFamily="34" charset="0"/>
            </a:rPr>
            <a:t>Telemedicine is changing stroke care in Arkansas!</a:t>
          </a:r>
        </a:p>
      </dsp:txBody>
      <dsp:txXfrm>
        <a:off x="1559741" y="1690696"/>
        <a:ext cx="5223300" cy="1350425"/>
      </dsp:txXfrm>
    </dsp:sp>
    <dsp:sp modelId="{1C5BA86E-C05F-41D4-90B4-8E8E919F6C09}">
      <dsp:nvSpPr>
        <dsp:cNvPr id="0" name=""/>
        <dsp:cNvSpPr/>
      </dsp:nvSpPr>
      <dsp:spPr>
        <a:xfrm>
          <a:off x="0" y="3378728"/>
          <a:ext cx="6783042" cy="135042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CC1862-F946-4702-89BC-6B19610AE38F}">
      <dsp:nvSpPr>
        <dsp:cNvPr id="0" name=""/>
        <dsp:cNvSpPr/>
      </dsp:nvSpPr>
      <dsp:spPr>
        <a:xfrm>
          <a:off x="408503" y="3682573"/>
          <a:ext cx="742734" cy="7427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803E9C-159B-424E-A3C6-247DA7E2F84D}">
      <dsp:nvSpPr>
        <dsp:cNvPr id="0" name=""/>
        <dsp:cNvSpPr/>
      </dsp:nvSpPr>
      <dsp:spPr>
        <a:xfrm>
          <a:off x="1559741" y="3378728"/>
          <a:ext cx="5223300" cy="1350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920" tIns="142920" rIns="142920" bIns="142920" numCol="1" spcCol="1270" anchor="ctr" anchorCtr="0">
          <a:noAutofit/>
        </a:bodyPr>
        <a:lstStyle/>
        <a:p>
          <a:pPr marL="0" lvl="0" indent="0" algn="l" defTabSz="977900">
            <a:lnSpc>
              <a:spcPct val="100000"/>
            </a:lnSpc>
            <a:spcBef>
              <a:spcPct val="0"/>
            </a:spcBef>
            <a:spcAft>
              <a:spcPct val="35000"/>
            </a:spcAft>
            <a:buNone/>
          </a:pPr>
          <a:r>
            <a:rPr lang="en-US" sz="2200" kern="1200">
              <a:latin typeface="Arial" panose="020B0604020202020204" pitchFamily="34" charset="0"/>
              <a:cs typeface="Arial" panose="020B0604020202020204" pitchFamily="34" charset="0"/>
            </a:rPr>
            <a:t>3 R’s for stroke: Reduce risks, Recognize symptoms, Respond—Call 911!</a:t>
          </a:r>
        </a:p>
      </dsp:txBody>
      <dsp:txXfrm>
        <a:off x="1559741" y="3378728"/>
        <a:ext cx="5223300" cy="1350425"/>
      </dsp:txXfrm>
    </dsp:sp>
    <dsp:sp modelId="{DBD11A2A-92DD-48FA-8FCF-563589C7BC8D}">
      <dsp:nvSpPr>
        <dsp:cNvPr id="0" name=""/>
        <dsp:cNvSpPr/>
      </dsp:nvSpPr>
      <dsp:spPr>
        <a:xfrm>
          <a:off x="0" y="5066760"/>
          <a:ext cx="6783042" cy="135042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92020A-7262-40EF-AF74-D6CD0AB1C66E}">
      <dsp:nvSpPr>
        <dsp:cNvPr id="0" name=""/>
        <dsp:cNvSpPr/>
      </dsp:nvSpPr>
      <dsp:spPr>
        <a:xfrm>
          <a:off x="408503" y="5370605"/>
          <a:ext cx="742734" cy="7427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162A77-8E61-4CF5-807B-5192FCB2C6B9}">
      <dsp:nvSpPr>
        <dsp:cNvPr id="0" name=""/>
        <dsp:cNvSpPr/>
      </dsp:nvSpPr>
      <dsp:spPr>
        <a:xfrm>
          <a:off x="1559741" y="5066760"/>
          <a:ext cx="5223300" cy="1350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920" tIns="142920" rIns="142920" bIns="142920" numCol="1" spcCol="1270" anchor="ctr" anchorCtr="0">
          <a:noAutofit/>
        </a:bodyPr>
        <a:lstStyle/>
        <a:p>
          <a:pPr marL="0" lvl="0" indent="0" algn="l" defTabSz="977900">
            <a:lnSpc>
              <a:spcPct val="100000"/>
            </a:lnSpc>
            <a:spcBef>
              <a:spcPct val="0"/>
            </a:spcBef>
            <a:spcAft>
              <a:spcPct val="35000"/>
            </a:spcAft>
            <a:buNone/>
          </a:pPr>
          <a:r>
            <a:rPr lang="en-US" sz="2200" kern="1200">
              <a:latin typeface="Arial" panose="020B0604020202020204" pitchFamily="34" charset="0"/>
              <a:cs typeface="Arial" panose="020B0604020202020204" pitchFamily="34" charset="0"/>
            </a:rPr>
            <a:t>Together WE can Make a Difference!</a:t>
          </a:r>
        </a:p>
      </dsp:txBody>
      <dsp:txXfrm>
        <a:off x="1559741" y="5066760"/>
        <a:ext cx="5223300" cy="13504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47F476-161E-4A04-A0FB-965A0EEB43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2E49AB-875B-42C8-941C-0DE0DBD2D3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66B955-9ABA-47D4-BA0F-43D209E6DE06}" type="datetimeFigureOut">
              <a:rPr lang="en-US" smtClean="0"/>
              <a:t>7/24/2025</a:t>
            </a:fld>
            <a:endParaRPr lang="en-US"/>
          </a:p>
        </p:txBody>
      </p:sp>
      <p:sp>
        <p:nvSpPr>
          <p:cNvPr id="4" name="Footer Placeholder 3">
            <a:extLst>
              <a:ext uri="{FF2B5EF4-FFF2-40B4-BE49-F238E27FC236}">
                <a16:creationId xmlns:a16="http://schemas.microsoft.com/office/drawing/2014/main" id="{23EFBA4A-EC84-4A1C-951D-F76333FEEC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0085306-E124-4DA3-9455-10E28A78FE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FAA0D8-202C-4D3D-887A-429ECB6FFB65}" type="slidenum">
              <a:rPr lang="en-US" smtClean="0"/>
              <a:t>‹#›</a:t>
            </a:fld>
            <a:endParaRPr lang="en-US"/>
          </a:p>
        </p:txBody>
      </p:sp>
    </p:spTree>
    <p:extLst>
      <p:ext uri="{BB962C8B-B14F-4D97-AF65-F5344CB8AC3E}">
        <p14:creationId xmlns:p14="http://schemas.microsoft.com/office/powerpoint/2010/main" val="2233406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1FC26-5D36-4747-AD9A-131FDC57F9B7}" type="datetimeFigureOut">
              <a:rPr lang="en-US" smtClean="0"/>
              <a:t>7/24/2025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BACEF-9305-4666-9FD1-45D1286061A9}" type="slidenum">
              <a:rPr lang="en-US" smtClean="0"/>
              <a:t>‹#›</a:t>
            </a:fld>
            <a:endParaRPr lang="en-US"/>
          </a:p>
        </p:txBody>
      </p:sp>
    </p:spTree>
    <p:extLst>
      <p:ext uri="{BB962C8B-B14F-4D97-AF65-F5344CB8AC3E}">
        <p14:creationId xmlns:p14="http://schemas.microsoft.com/office/powerpoint/2010/main" val="2600289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Introduce</a:t>
            </a:r>
            <a:r>
              <a:rPr lang="en-US"/>
              <a:t> yourself, coworkers and what hospital you are representing! </a:t>
            </a:r>
          </a:p>
          <a:p>
            <a:r>
              <a:rPr lang="en-US"/>
              <a:t>This is also a great time to give a little background story of why you are there OR why you are a nurse / healthcare worker!</a:t>
            </a:r>
            <a:endParaRPr lang="en-US">
              <a:cs typeface="Calibri"/>
            </a:endParaRPr>
          </a:p>
        </p:txBody>
      </p:sp>
      <p:sp>
        <p:nvSpPr>
          <p:cNvPr id="4" name="Slide Number Placeholder 3"/>
          <p:cNvSpPr>
            <a:spLocks noGrp="1"/>
          </p:cNvSpPr>
          <p:nvPr>
            <p:ph type="sldNum" sz="quarter" idx="10"/>
          </p:nvPr>
        </p:nvSpPr>
        <p:spPr/>
        <p:txBody>
          <a:bodyPr/>
          <a:lstStyle/>
          <a:p>
            <a:fld id="{773FC0F4-5A16-426A-95A1-131483DC6EB8}" type="slidenum">
              <a:rPr lang="en-US" smtClean="0"/>
              <a:t>1</a:t>
            </a:fld>
            <a:endParaRPr lang="en-US"/>
          </a:p>
        </p:txBody>
      </p:sp>
    </p:spTree>
    <p:extLst>
      <p:ext uri="{BB962C8B-B14F-4D97-AF65-F5344CB8AC3E}">
        <p14:creationId xmlns:p14="http://schemas.microsoft.com/office/powerpoint/2010/main" val="3552262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help those who live in rural Arkansas use the hospital closest to them. Everyone deserves the same level of care regardless of where they live. </a:t>
            </a:r>
            <a:endParaRPr lang="en-US"/>
          </a:p>
        </p:txBody>
      </p:sp>
      <p:sp>
        <p:nvSpPr>
          <p:cNvPr id="4" name="Slide Number Placeholder 3"/>
          <p:cNvSpPr>
            <a:spLocks noGrp="1"/>
          </p:cNvSpPr>
          <p:nvPr>
            <p:ph type="sldNum" sz="quarter" idx="10"/>
          </p:nvPr>
        </p:nvSpPr>
        <p:spPr/>
        <p:txBody>
          <a:bodyPr/>
          <a:lstStyle/>
          <a:p>
            <a:fld id="{37D6C4EB-DE73-41E0-AD04-9F317D671CC6}" type="slidenum">
              <a:rPr lang="en-US" smtClean="0"/>
              <a:pPr/>
              <a:t>18</a:t>
            </a:fld>
            <a:endParaRPr lang="en-US"/>
          </a:p>
        </p:txBody>
      </p:sp>
    </p:spTree>
    <p:extLst>
      <p:ext uri="{BB962C8B-B14F-4D97-AF65-F5344CB8AC3E}">
        <p14:creationId xmlns:p14="http://schemas.microsoft.com/office/powerpoint/2010/main" val="2846787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A806D7-AB8E-448F-A464-C39BD687F6A3}" type="slidenum">
              <a:rPr lang="en-US" smtClean="0"/>
              <a:pPr/>
              <a:t>19</a:t>
            </a:fld>
            <a:endParaRPr lang="en-US"/>
          </a:p>
        </p:txBody>
      </p:sp>
    </p:spTree>
    <p:extLst>
      <p:ext uri="{BB962C8B-B14F-4D97-AF65-F5344CB8AC3E}">
        <p14:creationId xmlns:p14="http://schemas.microsoft.com/office/powerpoint/2010/main" val="3724200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to your audience stroke is an attack on the brain. Explain brain cells die every second a stroke is attacking your brain.</a:t>
            </a:r>
          </a:p>
        </p:txBody>
      </p:sp>
      <p:sp>
        <p:nvSpPr>
          <p:cNvPr id="4" name="Slide Number Placeholder 3"/>
          <p:cNvSpPr>
            <a:spLocks noGrp="1"/>
          </p:cNvSpPr>
          <p:nvPr>
            <p:ph type="sldNum" sz="quarter" idx="5"/>
          </p:nvPr>
        </p:nvSpPr>
        <p:spPr/>
        <p:txBody>
          <a:bodyPr/>
          <a:lstStyle/>
          <a:p>
            <a:fld id="{99ABACEF-9305-4666-9FD1-45D1286061A9}" type="slidenum">
              <a:rPr lang="en-US" smtClean="0"/>
              <a:t>4</a:t>
            </a:fld>
            <a:endParaRPr lang="en-US"/>
          </a:p>
        </p:txBody>
      </p:sp>
    </p:spTree>
    <p:extLst>
      <p:ext uri="{BB962C8B-B14F-4D97-AF65-F5344CB8AC3E}">
        <p14:creationId xmlns:p14="http://schemas.microsoft.com/office/powerpoint/2010/main" val="1370899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TIA: WARNING STROKE.  Can be a precursor to a full stroke.  Do NOT cause lasting damage, but a full stroke can.  Can mimic a stroke with less severe symptoms.  </a:t>
            </a:r>
          </a:p>
          <a:p>
            <a:pPr defTabSz="931774">
              <a:defRPr/>
            </a:pPr>
            <a:r>
              <a:rPr lang="en-US"/>
              <a:t>Why doesn’t it cause lasting damage-</a:t>
            </a:r>
            <a:r>
              <a:rPr lang="en-US" baseline="0"/>
              <a:t> </a:t>
            </a:r>
            <a:r>
              <a:rPr lang="en-US" b="0"/>
              <a:t>the body resolves the blockage</a:t>
            </a:r>
            <a:r>
              <a:rPr lang="en-US" b="0" baseline="0"/>
              <a:t> and b</a:t>
            </a:r>
            <a:r>
              <a:rPr lang="en-US" b="0"/>
              <a:t>lood flow is restored quickly</a:t>
            </a:r>
          </a:p>
          <a:p>
            <a:pPr defTabSz="931774">
              <a:defRPr/>
            </a:pPr>
            <a:r>
              <a:rPr lang="en-US" b="0"/>
              <a:t>Who is at risk-</a:t>
            </a:r>
            <a:r>
              <a:rPr lang="en-US" b="0" baseline="0"/>
              <a:t> anyone- regardless of age.  Those at a higher rate of susceptibility- stroke survivors </a:t>
            </a:r>
            <a:endParaRPr lang="en-US" b="0"/>
          </a:p>
          <a:p>
            <a:endParaRPr lang="en-US"/>
          </a:p>
        </p:txBody>
      </p:sp>
      <p:sp>
        <p:nvSpPr>
          <p:cNvPr id="4" name="Slide Number Placeholder 3"/>
          <p:cNvSpPr>
            <a:spLocks noGrp="1"/>
          </p:cNvSpPr>
          <p:nvPr>
            <p:ph type="sldNum" sz="quarter" idx="10"/>
          </p:nvPr>
        </p:nvSpPr>
        <p:spPr/>
        <p:txBody>
          <a:bodyPr/>
          <a:lstStyle/>
          <a:p>
            <a:fld id="{773FC0F4-5A16-426A-95A1-131483DC6EB8}" type="slidenum">
              <a:rPr lang="en-US" smtClean="0"/>
              <a:t>7</a:t>
            </a:fld>
            <a:endParaRPr lang="en-US"/>
          </a:p>
        </p:txBody>
      </p:sp>
    </p:spTree>
    <p:extLst>
      <p:ext uri="{BB962C8B-B14F-4D97-AF65-F5344CB8AC3E}">
        <p14:creationId xmlns:p14="http://schemas.microsoft.com/office/powerpoint/2010/main" val="3799397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TPA is the only FDA</a:t>
            </a:r>
            <a:r>
              <a:rPr lang="en-US" baseline="0"/>
              <a:t> approved treatment for ischemic strokes.</a:t>
            </a:r>
          </a:p>
          <a:p>
            <a:r>
              <a:rPr lang="en-US" baseline="0"/>
              <a:t>TPA is given though and IV, first in a bolus (stronger dose) then the remainder through an IV drip.</a:t>
            </a:r>
          </a:p>
          <a:p>
            <a:pPr defTabSz="931774">
              <a:defRPr/>
            </a:pPr>
            <a:r>
              <a:rPr lang="en-US"/>
              <a:t>Another technique is physical removal of a clot with a mechanical tool- wired cage.  It is treaded in with a catheter and a special suction tool removes it. </a:t>
            </a:r>
          </a:p>
          <a:p>
            <a:pPr defTabSz="931774">
              <a:defRPr/>
            </a:pPr>
            <a:r>
              <a:rPr lang="en-US"/>
              <a:t>Hemorrhagic- A small tube (catheter) can be threaded up through a major artery in an arm or leg and guided into the brain tissue.  A surgeon can use a camera to stop the bleeding with a mechanical agent such as a coil.</a:t>
            </a:r>
          </a:p>
          <a:p>
            <a:endParaRPr lang="en-US"/>
          </a:p>
        </p:txBody>
      </p:sp>
      <p:sp>
        <p:nvSpPr>
          <p:cNvPr id="4" name="Slide Number Placeholder 3"/>
          <p:cNvSpPr>
            <a:spLocks noGrp="1"/>
          </p:cNvSpPr>
          <p:nvPr>
            <p:ph type="sldNum" sz="quarter" idx="10"/>
          </p:nvPr>
        </p:nvSpPr>
        <p:spPr/>
        <p:txBody>
          <a:bodyPr/>
          <a:lstStyle/>
          <a:p>
            <a:fld id="{773FC0F4-5A16-426A-95A1-131483DC6EB8}" type="slidenum">
              <a:rPr lang="en-US" smtClean="0"/>
              <a:t>8</a:t>
            </a:fld>
            <a:endParaRPr lang="en-US"/>
          </a:p>
        </p:txBody>
      </p:sp>
      <p:sp>
        <p:nvSpPr>
          <p:cNvPr id="5" name="Footer Placeholder 4"/>
          <p:cNvSpPr>
            <a:spLocks noGrp="1"/>
          </p:cNvSpPr>
          <p:nvPr>
            <p:ph type="ftr" sz="quarter" idx="11"/>
          </p:nvPr>
        </p:nvSpPr>
        <p:spPr/>
        <p:txBody>
          <a:bodyPr/>
          <a:lstStyle/>
          <a:p>
            <a:r>
              <a:rPr lang="en-US"/>
              <a:t>place citiation here</a:t>
            </a:r>
          </a:p>
        </p:txBody>
      </p:sp>
    </p:spTree>
    <p:extLst>
      <p:ext uri="{BB962C8B-B14F-4D97-AF65-F5344CB8AC3E}">
        <p14:creationId xmlns:p14="http://schemas.microsoft.com/office/powerpoint/2010/main" val="47573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Stroke</a:t>
            </a:r>
            <a:r>
              <a:rPr lang="en-US" baseline="0"/>
              <a:t> Belt: Arkansas, Louisiana, Mississippi, Georgia, Alabama, North Carolina, South Carolina, Kentucky, Tennessee. </a:t>
            </a:r>
          </a:p>
          <a:p>
            <a:endParaRPr lang="en-US"/>
          </a:p>
          <a:p>
            <a:r>
              <a:rPr lang="en-US"/>
              <a:t>Stroke death rates, total population 35 and older. (2019, August 19). Retrieved February 02, 2021, from https://www.cdc.gov/dhdsp/maps/national_maps/stroke_all.htm</a:t>
            </a:r>
          </a:p>
        </p:txBody>
      </p:sp>
      <p:sp>
        <p:nvSpPr>
          <p:cNvPr id="4" name="Slide Number Placeholder 3"/>
          <p:cNvSpPr>
            <a:spLocks noGrp="1"/>
          </p:cNvSpPr>
          <p:nvPr>
            <p:ph type="sldNum" sz="quarter" idx="10"/>
          </p:nvPr>
        </p:nvSpPr>
        <p:spPr/>
        <p:txBody>
          <a:bodyPr/>
          <a:lstStyle/>
          <a:p>
            <a:fld id="{772ACCAA-4BC2-4C07-B0F8-D63E9444C749}" type="slidenum">
              <a:rPr lang="en-US" smtClean="0"/>
              <a:t>10</a:t>
            </a:fld>
            <a:endParaRPr lang="en-US"/>
          </a:p>
        </p:txBody>
      </p:sp>
    </p:spTree>
    <p:extLst>
      <p:ext uri="{BB962C8B-B14F-4D97-AF65-F5344CB8AC3E}">
        <p14:creationId xmlns:p14="http://schemas.microsoft.com/office/powerpoint/2010/main" val="339625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 person in Arkansas is within a hour of</a:t>
            </a:r>
            <a:r>
              <a:rPr lang="en-US" baseline="0"/>
              <a:t> a AR SAVES hospital</a:t>
            </a:r>
            <a:endParaRPr lang="en-US"/>
          </a:p>
        </p:txBody>
      </p:sp>
      <p:sp>
        <p:nvSpPr>
          <p:cNvPr id="4" name="Slide Number Placeholder 3"/>
          <p:cNvSpPr>
            <a:spLocks noGrp="1"/>
          </p:cNvSpPr>
          <p:nvPr>
            <p:ph type="sldNum" sz="quarter" idx="10"/>
          </p:nvPr>
        </p:nvSpPr>
        <p:spPr/>
        <p:txBody>
          <a:bodyPr/>
          <a:lstStyle/>
          <a:p>
            <a:fld id="{773FC0F4-5A16-426A-95A1-131483DC6EB8}" type="slidenum">
              <a:rPr lang="en-US" smtClean="0"/>
              <a:t>11</a:t>
            </a:fld>
            <a:endParaRPr lang="en-US"/>
          </a:p>
        </p:txBody>
      </p:sp>
    </p:spTree>
    <p:extLst>
      <p:ext uri="{BB962C8B-B14F-4D97-AF65-F5344CB8AC3E}">
        <p14:creationId xmlns:p14="http://schemas.microsoft.com/office/powerpoint/2010/main" val="216731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F1B9295-B35E-4808-934C-6C018D58E92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3235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cost</a:t>
            </a:r>
            <a:r>
              <a:rPr lang="en-US" baseline="0"/>
              <a:t> will be more significant if you are put in a long term care facility or a family member has to sacrifice to take care of you, acute care!</a:t>
            </a:r>
          </a:p>
          <a:p>
            <a:r>
              <a:rPr lang="en-US" baseline="0"/>
              <a:t>32,000 brain cells die every second you’re having a stroke.</a:t>
            </a:r>
          </a:p>
          <a:p>
            <a:r>
              <a:rPr lang="en-US" baseline="0"/>
              <a:t>Our program allows UAMS neurologist in 54 hospitals in the state! </a:t>
            </a:r>
          </a:p>
          <a:p>
            <a:endParaRPr lang="en-US"/>
          </a:p>
        </p:txBody>
      </p:sp>
      <p:sp>
        <p:nvSpPr>
          <p:cNvPr id="4" name="Slide Number Placeholder 3"/>
          <p:cNvSpPr>
            <a:spLocks noGrp="1"/>
          </p:cNvSpPr>
          <p:nvPr>
            <p:ph type="sldNum" sz="quarter" idx="10"/>
          </p:nvPr>
        </p:nvSpPr>
        <p:spPr/>
        <p:txBody>
          <a:bodyPr/>
          <a:lstStyle/>
          <a:p>
            <a:fld id="{37D6C4EB-DE73-41E0-AD04-9F317D671CC6}" type="slidenum">
              <a:rPr lang="en-US" smtClean="0"/>
              <a:pPr/>
              <a:t>17</a:t>
            </a:fld>
            <a:endParaRPr lang="en-US"/>
          </a:p>
        </p:txBody>
      </p:sp>
    </p:spTree>
    <p:extLst>
      <p:ext uri="{BB962C8B-B14F-4D97-AF65-F5344CB8AC3E}">
        <p14:creationId xmlns:p14="http://schemas.microsoft.com/office/powerpoint/2010/main" val="2819329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3284890-85D2-4D7B-8EF5-15A9C1DB8F42}" type="datetimeFigureOut">
              <a:rPr lang="en-US" smtClean="0"/>
              <a:t>7/24/2025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757594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smtClean="0"/>
              <a:t>7/24/2025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87742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22854"/>
            <a:ext cx="2743196" cy="365125"/>
          </a:xfrm>
        </p:spPr>
        <p:txBody>
          <a:bodyPr/>
          <a:lstStyle/>
          <a:p>
            <a:fld id="{F6764DA5-CD3D-4590-A511-FCD3BC7A793E}" type="datetimeFigureOut">
              <a:rPr lang="en-US" smtClean="0"/>
              <a:t>7/24/2025</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288388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Red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653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ubtitle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914402"/>
            <a:ext cx="10160000" cy="609599"/>
          </a:xfrm>
        </p:spPr>
        <p:txBody>
          <a:bodyPr anchor="t">
            <a:normAutofit/>
          </a:bodyPr>
          <a:lstStyle>
            <a:lvl1pPr algn="l">
              <a:defRPr sz="3200" baseline="0">
                <a:latin typeface="Arial"/>
                <a:cs typeface="Arial"/>
              </a:defRPr>
            </a:lvl1pPr>
          </a:lstStyle>
          <a:p>
            <a:r>
              <a:rPr lang="en-US"/>
              <a:t>Click to add title</a:t>
            </a:r>
          </a:p>
        </p:txBody>
      </p:sp>
      <p:sp>
        <p:nvSpPr>
          <p:cNvPr id="3" name="Subtitle 2"/>
          <p:cNvSpPr>
            <a:spLocks noGrp="1"/>
          </p:cNvSpPr>
          <p:nvPr>
            <p:ph type="subTitle" idx="1" hasCustomPrompt="1"/>
          </p:nvPr>
        </p:nvSpPr>
        <p:spPr>
          <a:xfrm>
            <a:off x="1524000" y="1481328"/>
            <a:ext cx="10160000" cy="423672"/>
          </a:xfrm>
        </p:spPr>
        <p:txBody>
          <a:bodyPr anchor="t">
            <a:normAutofit/>
          </a:bodyPr>
          <a:lstStyle>
            <a:lvl1pPr marL="0" indent="0" algn="l">
              <a:buNone/>
              <a:defRPr sz="1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subtitle</a:t>
            </a:r>
          </a:p>
        </p:txBody>
      </p:sp>
      <p:sp>
        <p:nvSpPr>
          <p:cNvPr id="8" name="Content Placeholder 2"/>
          <p:cNvSpPr>
            <a:spLocks noGrp="1"/>
          </p:cNvSpPr>
          <p:nvPr>
            <p:ph idx="13"/>
          </p:nvPr>
        </p:nvSpPr>
        <p:spPr>
          <a:xfrm>
            <a:off x="1524000" y="2148841"/>
            <a:ext cx="10160000" cy="356616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282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Gra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465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0"/>
        <p:cNvGrpSpPr/>
        <p:nvPr/>
      </p:nvGrpSpPr>
      <p:grpSpPr>
        <a:xfrm>
          <a:off x="0" y="0"/>
          <a:ext cx="0" cy="0"/>
          <a:chOff x="0" y="0"/>
          <a:chExt cx="0" cy="0"/>
        </a:xfrm>
      </p:grpSpPr>
      <p:sp>
        <p:nvSpPr>
          <p:cNvPr id="37" name="Google Shape;37;p5"/>
          <p:cNvSpPr txBox="1">
            <a:spLocks noGrp="1"/>
          </p:cNvSpPr>
          <p:nvPr>
            <p:ph type="title"/>
          </p:nvPr>
        </p:nvSpPr>
        <p:spPr>
          <a:xfrm>
            <a:off x="1140400" y="1114667"/>
            <a:ext cx="9911200" cy="662800"/>
          </a:xfrm>
          <a:prstGeom prst="rect">
            <a:avLst/>
          </a:prstGeom>
        </p:spPr>
        <p:txBody>
          <a:bodyPr spcFirstLastPara="1" wrap="square" lIns="0" tIns="0" rIns="0" bIns="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8" name="Google Shape;38;p5"/>
          <p:cNvSpPr txBox="1">
            <a:spLocks noGrp="1"/>
          </p:cNvSpPr>
          <p:nvPr>
            <p:ph type="body" idx="1"/>
          </p:nvPr>
        </p:nvSpPr>
        <p:spPr>
          <a:xfrm>
            <a:off x="1140400" y="2170533"/>
            <a:ext cx="9911200" cy="3680000"/>
          </a:xfrm>
          <a:prstGeom prst="rect">
            <a:avLst/>
          </a:prstGeom>
        </p:spPr>
        <p:txBody>
          <a:bodyPr spcFirstLastPara="1" wrap="square" lIns="0" tIns="0" rIns="0" bIns="0" anchor="t" anchorCtr="0">
            <a:noAutofit/>
          </a:bodyPr>
          <a:lstStyle>
            <a:lvl1pPr marL="609570" lvl="0" indent="-507974" rtl="0">
              <a:spcBef>
                <a:spcPts val="0"/>
              </a:spcBef>
              <a:spcAft>
                <a:spcPts val="0"/>
              </a:spcAft>
              <a:buSzPts val="2400"/>
              <a:buChar char="⦿"/>
              <a:defRPr/>
            </a:lvl1pPr>
            <a:lvl2pPr marL="1219140" lvl="1" indent="-507974" rtl="0">
              <a:spcBef>
                <a:spcPts val="1333"/>
              </a:spcBef>
              <a:spcAft>
                <a:spcPts val="0"/>
              </a:spcAft>
              <a:buSzPts val="2400"/>
              <a:buChar char="⌾"/>
              <a:defRPr/>
            </a:lvl2pPr>
            <a:lvl3pPr marL="1828709" lvl="2" indent="-507974" rtl="0">
              <a:spcBef>
                <a:spcPts val="1333"/>
              </a:spcBef>
              <a:spcAft>
                <a:spcPts val="0"/>
              </a:spcAft>
              <a:buSzPts val="2400"/>
              <a:buChar char="•"/>
              <a:defRPr/>
            </a:lvl3pPr>
            <a:lvl4pPr marL="2438278" lvl="3" indent="-507974" rtl="0">
              <a:spcBef>
                <a:spcPts val="1333"/>
              </a:spcBef>
              <a:spcAft>
                <a:spcPts val="0"/>
              </a:spcAft>
              <a:buSzPts val="2400"/>
              <a:buChar char="●"/>
              <a:defRPr/>
            </a:lvl4pPr>
            <a:lvl5pPr marL="3047848" lvl="4" indent="-507974" rtl="0">
              <a:spcBef>
                <a:spcPts val="1333"/>
              </a:spcBef>
              <a:spcAft>
                <a:spcPts val="0"/>
              </a:spcAft>
              <a:buSzPts val="2400"/>
              <a:buChar char="○"/>
              <a:defRPr/>
            </a:lvl5pPr>
            <a:lvl6pPr marL="3657418" lvl="5" indent="-507974" rtl="0">
              <a:spcBef>
                <a:spcPts val="1333"/>
              </a:spcBef>
              <a:spcAft>
                <a:spcPts val="0"/>
              </a:spcAft>
              <a:buSzPts val="2400"/>
              <a:buChar char="■"/>
              <a:defRPr/>
            </a:lvl6pPr>
            <a:lvl7pPr marL="4266987" lvl="6" indent="-507974" rtl="0">
              <a:spcBef>
                <a:spcPts val="1333"/>
              </a:spcBef>
              <a:spcAft>
                <a:spcPts val="0"/>
              </a:spcAft>
              <a:buSzPts val="2400"/>
              <a:buChar char="●"/>
              <a:defRPr/>
            </a:lvl7pPr>
            <a:lvl8pPr marL="4876557" lvl="7" indent="-507974" rtl="0">
              <a:spcBef>
                <a:spcPts val="1333"/>
              </a:spcBef>
              <a:spcAft>
                <a:spcPts val="0"/>
              </a:spcAft>
              <a:buSzPts val="2400"/>
              <a:buChar char="○"/>
              <a:defRPr/>
            </a:lvl8pPr>
            <a:lvl9pPr marL="5486126" lvl="8" indent="-507974" rtl="0">
              <a:spcBef>
                <a:spcPts val="1333"/>
              </a:spcBef>
              <a:spcAft>
                <a:spcPts val="1333"/>
              </a:spcAft>
              <a:buSzPts val="2400"/>
              <a:buChar char="■"/>
              <a:defRPr/>
            </a:lvl9pPr>
          </a:lstStyle>
          <a:p>
            <a:endParaRPr/>
          </a:p>
        </p:txBody>
      </p:sp>
      <p:sp>
        <p:nvSpPr>
          <p:cNvPr id="39" name="Google Shape;39;p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8109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5661D-6934-4B32-B92C-470368BF1EC6}" type="datetimeFigureOut">
              <a:rPr lang="en-US" smtClean="0"/>
              <a:t>7/24/2025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300738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C6F822A4-8DA6-4447-9B1F-C5DB58435268}" type="datetimeFigureOut">
              <a:rPr lang="en-US" smtClean="0"/>
              <a:t>7/24/2025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326269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8D31E-DCDA-41A7-9C67-C4B11B94D21D}" type="datetimeFigureOut">
              <a:rPr lang="en-US" smtClean="0"/>
              <a:t>7/24/2025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833345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3762C0-B258-48F1-ADE6-176B4174CCDD}" type="datetimeFigureOut">
              <a:rPr lang="en-US" smtClean="0"/>
              <a:t>7/24/2025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547550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919A6-33EB-49BD-A62F-1FA56B9F9712}" type="datetimeFigureOut">
              <a:rPr lang="en-US" smtClean="0"/>
              <a:t>7/24/2025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8283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7/24/2025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24654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7/24/2025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86529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7/24/2025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797659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8664C608-40B1-4030-A28D-5B74BC98ADCE}" type="datetimeFigureOut">
              <a:rPr lang="en-US" smtClean="0"/>
              <a:t>7/24/2025</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505413087"/>
      </p:ext>
    </p:extLst>
  </p:cSld>
  <p:clrMap bg1="dk1" tx1="lt1" bg2="dk2"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Lst>
  <p:hf sldNum="0"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hyperlink" Target="https://pressbooks.nscc.ca/lumenlife/chapter/cognitive-development-in-adolescence/" TargetMode="External"/><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hyperlink" Target="https://creativecommons.org/licenses/by/3.0/"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1.png"/><Relationship Id="rId10" Type="http://schemas.openxmlformats.org/officeDocument/2006/relationships/image" Target="../media/image35.jpeg"/><Relationship Id="rId4" Type="http://schemas.microsoft.com/office/2007/relationships/hdphoto" Target="../media/hdphoto2.wdp"/><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nccd.cdc.gov/DHDSPAtlas/Default.aspx?state=AR" TargetMode="External"/><Relationship Id="rId2" Type="http://schemas.openxmlformats.org/officeDocument/2006/relationships/hyperlink" Target="https://www.cdc.gov/stroke/signs_symptoms.htm" TargetMode="External"/><Relationship Id="rId1" Type="http://schemas.openxmlformats.org/officeDocument/2006/relationships/slideLayout" Target="../slideLayouts/slideLayout14.xml"/><Relationship Id="rId4" Type="http://schemas.openxmlformats.org/officeDocument/2006/relationships/hyperlink" Target="https://www.stroke.org/en/help-and-support/resource-library/prevention-toolkit/preventing-stroke-presentation"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67564D6-576C-45C9-B7EA-F7701B149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0994"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9" name="Graphic 8" descr="Brain in head">
            <a:extLst>
              <a:ext uri="{FF2B5EF4-FFF2-40B4-BE49-F238E27FC236}">
                <a16:creationId xmlns:a16="http://schemas.microsoft.com/office/drawing/2014/main" id="{42990DE8-2526-3CB0-9C56-91E2471D55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276" y="1720950"/>
            <a:ext cx="3374654" cy="3374654"/>
          </a:xfrm>
          <a:prstGeom prst="rect">
            <a:avLst/>
          </a:prstGeom>
        </p:spPr>
      </p:pic>
      <p:sp>
        <p:nvSpPr>
          <p:cNvPr id="16" name="Rectangle 15">
            <a:extLst>
              <a:ext uri="{FF2B5EF4-FFF2-40B4-BE49-F238E27FC236}">
                <a16:creationId xmlns:a16="http://schemas.microsoft.com/office/drawing/2014/main" id="{F9060CEE-D73E-44ED-A407-C828C9E4D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0994" y="0"/>
            <a:ext cx="75610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0B544C-FD6C-42D8-B6B7-DDF7E60D0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0994" y="2059012"/>
            <a:ext cx="7561006"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1"/>
          <p:cNvSpPr txBox="1">
            <a:spLocks/>
          </p:cNvSpPr>
          <p:nvPr/>
        </p:nvSpPr>
        <p:spPr>
          <a:xfrm>
            <a:off x="4963246" y="2194560"/>
            <a:ext cx="6905666" cy="1739347"/>
          </a:xfrm>
          <a:prstGeom prst="rect">
            <a:avLst/>
          </a:prstGeom>
        </p:spPr>
        <p:txBody>
          <a:bodyPr vert="horz" lIns="91440" tIns="45720" rIns="91440" bIns="45720" rtlCol="0" anchor="ctr">
            <a:noAutofit/>
          </a:bodyPr>
          <a:lstStyle>
            <a:lvl1pPr algn="l" defTabSz="914400" rtl="0" eaLnBrk="1" latinLnBrk="0" hangingPunct="1">
              <a:spcBef>
                <a:spcPct val="0"/>
              </a:spcBef>
              <a:buNone/>
              <a:defRPr sz="3400" kern="1200" baseline="0">
                <a:solidFill>
                  <a:srgbClr val="A30C33"/>
                </a:solidFill>
                <a:latin typeface="Arial"/>
                <a:ea typeface="+mj-ea"/>
                <a:cs typeface="Arial"/>
              </a:defRPr>
            </a:lvl1pPr>
          </a:lstStyle>
          <a:p>
            <a:pPr algn="ctr">
              <a:lnSpc>
                <a:spcPct val="80000"/>
              </a:lnSpc>
              <a:spcAft>
                <a:spcPts val="600"/>
              </a:spcAft>
            </a:pPr>
            <a:r>
              <a:rPr lang="en-US" sz="4800" cap="all" spc="150" dirty="0">
                <a:solidFill>
                  <a:schemeClr val="tx2"/>
                </a:solidFill>
                <a:latin typeface="+mn-lt"/>
                <a:cs typeface="+mj-cs"/>
              </a:rPr>
              <a:t>STROKE </a:t>
            </a:r>
          </a:p>
          <a:p>
            <a:pPr algn="ctr">
              <a:lnSpc>
                <a:spcPct val="80000"/>
              </a:lnSpc>
              <a:spcAft>
                <a:spcPts val="600"/>
              </a:spcAft>
            </a:pPr>
            <a:r>
              <a:rPr lang="en-US" sz="4800" cap="all" spc="150" dirty="0">
                <a:solidFill>
                  <a:schemeClr val="tx2"/>
                </a:solidFill>
                <a:latin typeface="+mn-lt"/>
                <a:cs typeface="+mj-cs"/>
              </a:rPr>
              <a:t>in </a:t>
            </a:r>
          </a:p>
          <a:p>
            <a:pPr algn="ctr">
              <a:lnSpc>
                <a:spcPct val="80000"/>
              </a:lnSpc>
              <a:spcAft>
                <a:spcPts val="600"/>
              </a:spcAft>
            </a:pPr>
            <a:r>
              <a:rPr lang="en-US" sz="4800" cap="all" spc="150" dirty="0">
                <a:solidFill>
                  <a:schemeClr val="tx2"/>
                </a:solidFill>
                <a:latin typeface="+mn-lt"/>
                <a:cs typeface="+mj-cs"/>
              </a:rPr>
              <a:t>Arkansas</a:t>
            </a:r>
          </a:p>
        </p:txBody>
      </p:sp>
      <p:pic>
        <p:nvPicPr>
          <p:cNvPr id="5" name="Picture 4" descr="A picture containing graphical user interface&#10;&#10;Description automatically generated">
            <a:extLst>
              <a:ext uri="{FF2B5EF4-FFF2-40B4-BE49-F238E27FC236}">
                <a16:creationId xmlns:a16="http://schemas.microsoft.com/office/drawing/2014/main" id="{E30EEA16-6B25-45C0-B0C9-584A330D08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7211" y="6297952"/>
            <a:ext cx="1843251" cy="480848"/>
          </a:xfrm>
          <a:prstGeom prst="rect">
            <a:avLst/>
          </a:prstGeom>
        </p:spPr>
      </p:pic>
    </p:spTree>
    <p:extLst>
      <p:ext uri="{BB962C8B-B14F-4D97-AF65-F5344CB8AC3E}">
        <p14:creationId xmlns:p14="http://schemas.microsoft.com/office/powerpoint/2010/main" val="17745639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29E51FB-A1B6-4E77-9260-DDE094004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7F54F66-6915-49F6-935A-7E08AA1D3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6198"/>
            <a:ext cx="12192000" cy="600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map of the united states&#10;&#10;AI-generated content may be incorrect.">
            <a:extLst>
              <a:ext uri="{FF2B5EF4-FFF2-40B4-BE49-F238E27FC236}">
                <a16:creationId xmlns:a16="http://schemas.microsoft.com/office/drawing/2014/main" id="{6A3A89BE-C815-2A33-0376-0D9B5CDFF2A0}"/>
              </a:ext>
            </a:extLst>
          </p:cNvPr>
          <p:cNvPicPr>
            <a:picLocks noChangeAspect="1"/>
          </p:cNvPicPr>
          <p:nvPr/>
        </p:nvPicPr>
        <p:blipFill>
          <a:blip r:embed="rId3"/>
          <a:stretch>
            <a:fillRect/>
          </a:stretch>
        </p:blipFill>
        <p:spPr>
          <a:xfrm>
            <a:off x="321564" y="1387065"/>
            <a:ext cx="5613569" cy="4083870"/>
          </a:xfrm>
          <a:prstGeom prst="rect">
            <a:avLst/>
          </a:prstGeom>
        </p:spPr>
      </p:pic>
      <p:pic>
        <p:nvPicPr>
          <p:cNvPr id="11" name="Picture 10" descr="A map of the united states">
            <a:extLst>
              <a:ext uri="{FF2B5EF4-FFF2-40B4-BE49-F238E27FC236}">
                <a16:creationId xmlns:a16="http://schemas.microsoft.com/office/drawing/2014/main" id="{8CE62ED2-F32B-B352-2CA5-F1D504B38A77}"/>
              </a:ext>
            </a:extLst>
          </p:cNvPr>
          <p:cNvPicPr>
            <a:picLocks noChangeAspect="1"/>
          </p:cNvPicPr>
          <p:nvPr/>
        </p:nvPicPr>
        <p:blipFill>
          <a:blip r:embed="rId4"/>
          <a:stretch>
            <a:fillRect/>
          </a:stretch>
        </p:blipFill>
        <p:spPr>
          <a:xfrm>
            <a:off x="6256697" y="1382591"/>
            <a:ext cx="5613569" cy="4083870"/>
          </a:xfrm>
          <a:prstGeom prst="rect">
            <a:avLst/>
          </a:prstGeom>
        </p:spPr>
      </p:pic>
      <p:sp>
        <p:nvSpPr>
          <p:cNvPr id="10" name="TextBox 9"/>
          <p:cNvSpPr txBox="1"/>
          <p:nvPr/>
        </p:nvSpPr>
        <p:spPr>
          <a:xfrm>
            <a:off x="360217" y="306658"/>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endParaRPr lang="en-US" sz="6000" cap="all" spc="150">
              <a:solidFill>
                <a:schemeClr val="bg2"/>
              </a:solidFill>
              <a:latin typeface="+mj-lt"/>
              <a:ea typeface="+mj-ea"/>
              <a:cs typeface="+mj-cs"/>
            </a:endParaRPr>
          </a:p>
        </p:txBody>
      </p:sp>
    </p:spTree>
    <p:extLst>
      <p:ext uri="{BB962C8B-B14F-4D97-AF65-F5344CB8AC3E}">
        <p14:creationId xmlns:p14="http://schemas.microsoft.com/office/powerpoint/2010/main" val="13103179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426" r="100000"/>
                    </a14:imgEffect>
                  </a14:imgLayer>
                </a14:imgProps>
              </a:ext>
            </a:extLst>
          </a:blip>
          <a:stretch>
            <a:fillRect/>
          </a:stretch>
        </p:blipFill>
        <p:spPr>
          <a:xfrm>
            <a:off x="815099" y="1096025"/>
            <a:ext cx="4815597" cy="4129117"/>
          </a:xfrm>
          <a:prstGeom prst="rect">
            <a:avLst/>
          </a:prstGeom>
        </p:spPr>
      </p:pic>
      <p:sp>
        <p:nvSpPr>
          <p:cNvPr id="4" name="TextBox 3"/>
          <p:cNvSpPr txBox="1"/>
          <p:nvPr/>
        </p:nvSpPr>
        <p:spPr>
          <a:xfrm>
            <a:off x="1725195" y="5337040"/>
            <a:ext cx="1730389" cy="830997"/>
          </a:xfrm>
          <a:prstGeom prst="rect">
            <a:avLst/>
          </a:prstGeom>
          <a:noFill/>
        </p:spPr>
        <p:txBody>
          <a:bodyPr wrap="square" rtlCol="0">
            <a:spAutoFit/>
          </a:bodyPr>
          <a:lstStyle/>
          <a:p>
            <a:r>
              <a:rPr lang="en-US" sz="4800" b="1">
                <a:solidFill>
                  <a:srgbClr val="C00000"/>
                </a:solidFill>
              </a:rPr>
              <a:t>2008</a:t>
            </a:r>
          </a:p>
        </p:txBody>
      </p:sp>
      <p:sp>
        <p:nvSpPr>
          <p:cNvPr id="5" name="TextBox 4"/>
          <p:cNvSpPr txBox="1"/>
          <p:nvPr/>
        </p:nvSpPr>
        <p:spPr>
          <a:xfrm>
            <a:off x="8185570" y="5337039"/>
            <a:ext cx="1828800" cy="830997"/>
          </a:xfrm>
          <a:prstGeom prst="rect">
            <a:avLst/>
          </a:prstGeom>
          <a:noFill/>
        </p:spPr>
        <p:txBody>
          <a:bodyPr wrap="square" rtlCol="0">
            <a:spAutoFit/>
          </a:bodyPr>
          <a:lstStyle/>
          <a:p>
            <a:r>
              <a:rPr lang="en-US" sz="4800" b="1">
                <a:solidFill>
                  <a:srgbClr val="C00000"/>
                </a:solidFill>
              </a:rPr>
              <a:t>2025</a:t>
            </a:r>
          </a:p>
        </p:txBody>
      </p:sp>
      <p:pic>
        <p:nvPicPr>
          <p:cNvPr id="7" name="Picture 6" descr="A map of arkansas with pin marks&#10;&#10;AI-generated content may be incorrect.">
            <a:extLst>
              <a:ext uri="{FF2B5EF4-FFF2-40B4-BE49-F238E27FC236}">
                <a16:creationId xmlns:a16="http://schemas.microsoft.com/office/drawing/2014/main" id="{BB1E831F-6FF9-3A7A-0E0B-988B901FEAAA}"/>
              </a:ext>
            </a:extLst>
          </p:cNvPr>
          <p:cNvPicPr>
            <a:picLocks noChangeAspect="1"/>
          </p:cNvPicPr>
          <p:nvPr/>
        </p:nvPicPr>
        <p:blipFill>
          <a:blip r:embed="rId5"/>
          <a:stretch>
            <a:fillRect/>
          </a:stretch>
        </p:blipFill>
        <p:spPr>
          <a:xfrm>
            <a:off x="6010275" y="631039"/>
            <a:ext cx="5972073" cy="5006376"/>
          </a:xfrm>
          <a:prstGeom prst="rect">
            <a:avLst/>
          </a:prstGeom>
        </p:spPr>
      </p:pic>
    </p:spTree>
    <p:extLst>
      <p:ext uri="{BB962C8B-B14F-4D97-AF65-F5344CB8AC3E}">
        <p14:creationId xmlns:p14="http://schemas.microsoft.com/office/powerpoint/2010/main" val="3010745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CC176C41-C92A-496F-B716-76B2F757E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0BFCC2FC-7421-488E-A0AF-594DCAB14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54864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endParaRPr>
          </a:p>
        </p:txBody>
      </p:sp>
      <p:sp>
        <p:nvSpPr>
          <p:cNvPr id="2" name="Title 1">
            <a:extLst>
              <a:ext uri="{FF2B5EF4-FFF2-40B4-BE49-F238E27FC236}">
                <a16:creationId xmlns:a16="http://schemas.microsoft.com/office/drawing/2014/main" id="{759C21D9-8518-48CB-A3E2-F738D96DB17B}"/>
              </a:ext>
            </a:extLst>
          </p:cNvPr>
          <p:cNvSpPr>
            <a:spLocks noGrp="1"/>
          </p:cNvSpPr>
          <p:nvPr>
            <p:ph type="title"/>
          </p:nvPr>
        </p:nvSpPr>
        <p:spPr>
          <a:xfrm>
            <a:off x="355209" y="685800"/>
            <a:ext cx="11471565" cy="1739347"/>
          </a:xfrm>
        </p:spPr>
        <p:txBody>
          <a:bodyPr vert="horz" lIns="91440" tIns="45720" rIns="91440" bIns="45720" rtlCol="0" anchor="ctr">
            <a:normAutofit/>
          </a:bodyPr>
          <a:lstStyle/>
          <a:p>
            <a:r>
              <a:rPr lang="en-US">
                <a:solidFill>
                  <a:schemeClr val="bg2"/>
                </a:solidFill>
              </a:rPr>
              <a:t>Community Outreach</a:t>
            </a:r>
          </a:p>
        </p:txBody>
      </p:sp>
      <p:pic>
        <p:nvPicPr>
          <p:cNvPr id="4" name="Picture 3">
            <a:extLst>
              <a:ext uri="{FF2B5EF4-FFF2-40B4-BE49-F238E27FC236}">
                <a16:creationId xmlns:a16="http://schemas.microsoft.com/office/drawing/2014/main" id="{45E3550D-6BB2-2BD4-30FF-154F0F406606}"/>
              </a:ext>
            </a:extLst>
          </p:cNvPr>
          <p:cNvPicPr>
            <a:picLocks noChangeAspect="1"/>
          </p:cNvPicPr>
          <p:nvPr/>
        </p:nvPicPr>
        <p:blipFill>
          <a:blip r:embed="rId2">
            <a:extLst>
              <a:ext uri="{837473B0-CC2E-450A-ABE3-18F120FF3D39}">
                <a1611:picAttrSrcUrl xmlns:a1611="http://schemas.microsoft.com/office/drawing/2016/11/main" r:id="rId3"/>
              </a:ext>
            </a:extLst>
          </a:blip>
          <a:srcRect b="15567"/>
          <a:stretch>
            <a:fillRect/>
          </a:stretch>
        </p:blipFill>
        <p:spPr>
          <a:xfrm>
            <a:off x="3171579" y="3097411"/>
            <a:ext cx="5838825" cy="3290690"/>
          </a:xfrm>
          <a:prstGeom prst="rect">
            <a:avLst/>
          </a:prstGeom>
        </p:spPr>
      </p:pic>
      <p:sp>
        <p:nvSpPr>
          <p:cNvPr id="3" name="TextBox 2">
            <a:extLst>
              <a:ext uri="{FF2B5EF4-FFF2-40B4-BE49-F238E27FC236}">
                <a16:creationId xmlns:a16="http://schemas.microsoft.com/office/drawing/2014/main" id="{E6E5502A-219F-D128-FC4E-6263B3C2CF8B}"/>
              </a:ext>
            </a:extLst>
          </p:cNvPr>
          <p:cNvSpPr txBox="1"/>
          <p:nvPr/>
        </p:nvSpPr>
        <p:spPr>
          <a:xfrm>
            <a:off x="6780306" y="6188046"/>
            <a:ext cx="223009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pressbooks.nscc.ca/lumenlife/chapter/cognitive-development-in-adolescenc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62188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4E59D7C1-6E25-48C3-B420-ED45FFDB7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7262" y="0"/>
            <a:ext cx="60647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374EBE0-04D0-42B1-93D5-4FC7C9EBA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691" y="2054942"/>
            <a:ext cx="607230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449950" y="2194560"/>
            <a:ext cx="5418961"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6000" cap="all" spc="150" dirty="0">
                <a:solidFill>
                  <a:schemeClr val="tx2"/>
                </a:solidFill>
                <a:ea typeface="+mj-ea"/>
                <a:cs typeface="+mj-cs"/>
              </a:rPr>
              <a:t>SIGNS AND SYMPTOMS</a:t>
            </a:r>
          </a:p>
        </p:txBody>
      </p:sp>
      <p:sp>
        <p:nvSpPr>
          <p:cNvPr id="16" name="Rectangle 15">
            <a:extLst>
              <a:ext uri="{FF2B5EF4-FFF2-40B4-BE49-F238E27FC236}">
                <a16:creationId xmlns:a16="http://schemas.microsoft.com/office/drawing/2014/main" id="{E1EAEB6D-60FF-455D-B8CC-2AC963CE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5497"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Picture 4">
            <a:extLst>
              <a:ext uri="{FF2B5EF4-FFF2-40B4-BE49-F238E27FC236}">
                <a16:creationId xmlns:a16="http://schemas.microsoft.com/office/drawing/2014/main" id="{4E70F4F8-ABEA-0BD5-61A5-A8CFD1D3B631}"/>
              </a:ext>
            </a:extLst>
          </p:cNvPr>
          <p:cNvPicPr>
            <a:picLocks noChangeAspect="1"/>
          </p:cNvPicPr>
          <p:nvPr/>
        </p:nvPicPr>
        <p:blipFill>
          <a:blip r:embed="rId2"/>
          <a:stretch>
            <a:fillRect/>
          </a:stretch>
        </p:blipFill>
        <p:spPr>
          <a:xfrm>
            <a:off x="1022854" y="598634"/>
            <a:ext cx="4073982" cy="5619286"/>
          </a:xfrm>
          <a:prstGeom prst="rect">
            <a:avLst/>
          </a:prstGeom>
        </p:spPr>
      </p:pic>
    </p:spTree>
    <p:extLst>
      <p:ext uri="{BB962C8B-B14F-4D97-AF65-F5344CB8AC3E}">
        <p14:creationId xmlns:p14="http://schemas.microsoft.com/office/powerpoint/2010/main" val="1371591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487362" y="423863"/>
            <a:ext cx="11217275" cy="609600"/>
          </a:xfrm>
        </p:spPr>
        <p:txBody>
          <a:bodyPr lIns="91440" tIns="45720" rIns="91440" bIns="45720" anchor="t">
            <a:noAutofit/>
          </a:bodyPr>
          <a:lstStyle/>
          <a:p>
            <a:pPr algn="ctr"/>
            <a:r>
              <a:rPr lang="en-US" dirty="0"/>
              <a:t>How the Stroke program helps the community! </a:t>
            </a:r>
          </a:p>
        </p:txBody>
      </p:sp>
      <p:sp>
        <p:nvSpPr>
          <p:cNvPr id="6" name="Content Placeholder 5"/>
          <p:cNvSpPr>
            <a:spLocks noGrp="1"/>
          </p:cNvSpPr>
          <p:nvPr>
            <p:ph idx="4294967295"/>
          </p:nvPr>
        </p:nvSpPr>
        <p:spPr>
          <a:xfrm>
            <a:off x="487362" y="2152651"/>
            <a:ext cx="11704638" cy="3792538"/>
          </a:xfrm>
        </p:spPr>
        <p:txBody>
          <a:bodyPr>
            <a:normAutofit/>
          </a:bodyPr>
          <a:lstStyle/>
          <a:p>
            <a:r>
              <a:rPr lang="en-US" sz="4400" dirty="0">
                <a:cs typeface="Arial" panose="020B0604020202020204" pitchFamily="34" charset="0"/>
              </a:rPr>
              <a:t>Stroke Program sites are required to complete a minimum of 2 outreach events a month. </a:t>
            </a:r>
          </a:p>
          <a:p>
            <a:r>
              <a:rPr lang="en-US" sz="4400" dirty="0">
                <a:cs typeface="Arial" panose="020B0604020202020204" pitchFamily="34" charset="0"/>
              </a:rPr>
              <a:t>63 sites= 126 events a month.  </a:t>
            </a:r>
          </a:p>
          <a:p>
            <a:r>
              <a:rPr lang="en-US" sz="4400" b="1" dirty="0">
                <a:solidFill>
                  <a:srgbClr val="C00000"/>
                </a:solidFill>
                <a:cs typeface="Arial" panose="020B0604020202020204" pitchFamily="34" charset="0"/>
              </a:rPr>
              <a:t>2,643</a:t>
            </a:r>
            <a:r>
              <a:rPr lang="en-US" sz="4400" dirty="0">
                <a:cs typeface="Arial" panose="020B0604020202020204" pitchFamily="34" charset="0"/>
              </a:rPr>
              <a:t> community events in 2024</a:t>
            </a:r>
            <a:endParaRPr lang="en-US" sz="4400" b="1" dirty="0">
              <a:solidFill>
                <a:srgbClr val="C00000"/>
              </a:solidFill>
              <a:cs typeface="Arial" panose="020B0604020202020204" pitchFamily="34" charset="0"/>
            </a:endParaRPr>
          </a:p>
          <a:p>
            <a:r>
              <a:rPr lang="en-US" sz="4400" b="1" dirty="0">
                <a:solidFill>
                  <a:srgbClr val="C00000"/>
                </a:solidFill>
                <a:cs typeface="Arial" panose="020B0604020202020204" pitchFamily="34" charset="0"/>
              </a:rPr>
              <a:t>680,654</a:t>
            </a:r>
            <a:r>
              <a:rPr lang="en-US" sz="4400" dirty="0">
                <a:cs typeface="Arial" panose="020B0604020202020204" pitchFamily="34" charset="0"/>
              </a:rPr>
              <a:t> community members reached in 2024</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5661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p:cTn id="13"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1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76225" y="555498"/>
            <a:ext cx="11224006" cy="609600"/>
          </a:xfrm>
        </p:spPr>
        <p:txBody>
          <a:bodyPr lIns="91440" tIns="45720" rIns="91440" bIns="45720" anchor="t">
            <a:normAutofit fontScale="90000"/>
          </a:bodyPr>
          <a:lstStyle/>
          <a:p>
            <a:pPr algn="ctr"/>
            <a:r>
              <a:rPr lang="en-US" sz="3600" dirty="0">
                <a:latin typeface="Arial Black"/>
              </a:rPr>
              <a:t>	</a:t>
            </a:r>
            <a:r>
              <a:rPr lang="en-US" sz="4400" dirty="0">
                <a:latin typeface="+mn-lt"/>
              </a:rPr>
              <a:t>Stroke Program Mega and Mini Brains!</a:t>
            </a:r>
          </a:p>
        </p:txBody>
      </p:sp>
      <p:pic>
        <p:nvPicPr>
          <p:cNvPr id="6" name="Picture 5" descr="http://ppc.medicalinflatables.com/wp-content/uploads/2012/09/IMG_447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06527">
            <a:off x="8057613" y="1711381"/>
            <a:ext cx="2819400" cy="2050576"/>
          </a:xfrm>
          <a:prstGeom prst="rect">
            <a:avLst/>
          </a:prstGeom>
          <a:noFill/>
          <a:ln>
            <a:no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02451">
            <a:off x="1435073" y="1826951"/>
            <a:ext cx="2979911" cy="19856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82145">
            <a:off x="8062841" y="4170234"/>
            <a:ext cx="3036666" cy="2066173"/>
          </a:xfrm>
          <a:prstGeom prst="rect">
            <a:avLst/>
          </a:prstGeom>
        </p:spPr>
      </p:pic>
      <p:pic>
        <p:nvPicPr>
          <p:cNvPr id="15" name="Picture 14" descr="A large inflatable brain in front of a building&#10;&#10;AI-generated content may be incorrect.">
            <a:extLst>
              <a:ext uri="{FF2B5EF4-FFF2-40B4-BE49-F238E27FC236}">
                <a16:creationId xmlns:a16="http://schemas.microsoft.com/office/drawing/2014/main" id="{0F2AC84A-3379-BD50-CC2B-0B4C0202972E}"/>
              </a:ext>
            </a:extLst>
          </p:cNvPr>
          <p:cNvPicPr>
            <a:picLocks noChangeAspect="1"/>
          </p:cNvPicPr>
          <p:nvPr/>
        </p:nvPicPr>
        <p:blipFill>
          <a:blip r:embed="rId6"/>
          <a:stretch>
            <a:fillRect/>
          </a:stretch>
        </p:blipFill>
        <p:spPr>
          <a:xfrm rot="171919">
            <a:off x="1679420" y="4251341"/>
            <a:ext cx="3082009" cy="2311507"/>
          </a:xfrm>
          <a:prstGeom prst="rect">
            <a:avLst/>
          </a:prstGeom>
        </p:spPr>
      </p:pic>
      <p:pic>
        <p:nvPicPr>
          <p:cNvPr id="17" name="Picture 16" descr="A person standing in front of a large human brain&#10;&#10;AI-generated content may be incorrect.">
            <a:extLst>
              <a:ext uri="{FF2B5EF4-FFF2-40B4-BE49-F238E27FC236}">
                <a16:creationId xmlns:a16="http://schemas.microsoft.com/office/drawing/2014/main" id="{B14229C2-7314-BB20-35F2-982C73D47254}"/>
              </a:ext>
            </a:extLst>
          </p:cNvPr>
          <p:cNvPicPr>
            <a:picLocks noChangeAspect="1"/>
          </p:cNvPicPr>
          <p:nvPr/>
        </p:nvPicPr>
        <p:blipFill>
          <a:blip r:embed="rId7"/>
          <a:stretch>
            <a:fillRect/>
          </a:stretch>
        </p:blipFill>
        <p:spPr>
          <a:xfrm rot="5400000">
            <a:off x="5195279" y="3999754"/>
            <a:ext cx="2401571" cy="2729181"/>
          </a:xfrm>
          <a:prstGeom prst="rect">
            <a:avLst/>
          </a:prstGeom>
        </p:spPr>
      </p:pic>
      <p:pic>
        <p:nvPicPr>
          <p:cNvPr id="5" name="Picture 4" descr="A large brain shaped object on a table&#10;&#10;AI-generated content may be incorrect.">
            <a:extLst>
              <a:ext uri="{FF2B5EF4-FFF2-40B4-BE49-F238E27FC236}">
                <a16:creationId xmlns:a16="http://schemas.microsoft.com/office/drawing/2014/main" id="{FD113071-DAF0-36BE-EBBE-B181B3F97CF0}"/>
              </a:ext>
            </a:extLst>
          </p:cNvPr>
          <p:cNvPicPr>
            <a:picLocks noChangeAspect="1"/>
          </p:cNvPicPr>
          <p:nvPr/>
        </p:nvPicPr>
        <p:blipFill>
          <a:blip r:embed="rId8"/>
          <a:stretch>
            <a:fillRect/>
          </a:stretch>
        </p:blipFill>
        <p:spPr>
          <a:xfrm>
            <a:off x="5031474" y="1475995"/>
            <a:ext cx="2609252" cy="2566836"/>
          </a:xfrm>
          <a:prstGeom prst="rect">
            <a:avLst/>
          </a:prstGeom>
        </p:spPr>
      </p:pic>
    </p:spTree>
    <p:extLst>
      <p:ext uri="{BB962C8B-B14F-4D97-AF65-F5344CB8AC3E}">
        <p14:creationId xmlns:p14="http://schemas.microsoft.com/office/powerpoint/2010/main" val="3422152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21"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1000"/>
                                        <p:tgtEl>
                                          <p:spTgt spid="7"/>
                                        </p:tgtEl>
                                      </p:cBhvr>
                                    </p:animEffect>
                                  </p:childTnLst>
                                </p:cTn>
                              </p:par>
                            </p:childTnLst>
                          </p:cTn>
                        </p:par>
                        <p:par>
                          <p:cTn id="15" fill="hold">
                            <p:stCondLst>
                              <p:cond delay="2000"/>
                            </p:stCondLst>
                            <p:childTnLst>
                              <p:par>
                                <p:cTn id="16" presetID="26"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290">
                                          <p:stCondLst>
                                            <p:cond delay="0"/>
                                          </p:stCondLst>
                                        </p:cTn>
                                        <p:tgtEl>
                                          <p:spTgt spid="6"/>
                                        </p:tgtEl>
                                      </p:cBhvr>
                                    </p:animEffect>
                                    <p:anim calcmode="lin" valueType="num">
                                      <p:cBhvr>
                                        <p:cTn id="19"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4" dur="13">
                                          <p:stCondLst>
                                            <p:cond delay="325"/>
                                          </p:stCondLst>
                                        </p:cTn>
                                        <p:tgtEl>
                                          <p:spTgt spid="6"/>
                                        </p:tgtEl>
                                      </p:cBhvr>
                                      <p:to x="100000" y="60000"/>
                                    </p:animScale>
                                    <p:animScale>
                                      <p:cBhvr>
                                        <p:cTn id="25" dur="83" decel="50000">
                                          <p:stCondLst>
                                            <p:cond delay="338"/>
                                          </p:stCondLst>
                                        </p:cTn>
                                        <p:tgtEl>
                                          <p:spTgt spid="6"/>
                                        </p:tgtEl>
                                      </p:cBhvr>
                                      <p:to x="100000" y="100000"/>
                                    </p:animScale>
                                    <p:animScale>
                                      <p:cBhvr>
                                        <p:cTn id="26" dur="13">
                                          <p:stCondLst>
                                            <p:cond delay="656"/>
                                          </p:stCondLst>
                                        </p:cTn>
                                        <p:tgtEl>
                                          <p:spTgt spid="6"/>
                                        </p:tgtEl>
                                      </p:cBhvr>
                                      <p:to x="100000" y="80000"/>
                                    </p:animScale>
                                    <p:animScale>
                                      <p:cBhvr>
                                        <p:cTn id="27" dur="83" decel="50000">
                                          <p:stCondLst>
                                            <p:cond delay="669"/>
                                          </p:stCondLst>
                                        </p:cTn>
                                        <p:tgtEl>
                                          <p:spTgt spid="6"/>
                                        </p:tgtEl>
                                      </p:cBhvr>
                                      <p:to x="100000" y="100000"/>
                                    </p:animScale>
                                    <p:animScale>
                                      <p:cBhvr>
                                        <p:cTn id="28" dur="13">
                                          <p:stCondLst>
                                            <p:cond delay="821"/>
                                          </p:stCondLst>
                                        </p:cTn>
                                        <p:tgtEl>
                                          <p:spTgt spid="6"/>
                                        </p:tgtEl>
                                      </p:cBhvr>
                                      <p:to x="100000" y="90000"/>
                                    </p:animScale>
                                    <p:animScale>
                                      <p:cBhvr>
                                        <p:cTn id="29" dur="83" decel="50000">
                                          <p:stCondLst>
                                            <p:cond delay="834"/>
                                          </p:stCondLst>
                                        </p:cTn>
                                        <p:tgtEl>
                                          <p:spTgt spid="6"/>
                                        </p:tgtEl>
                                      </p:cBhvr>
                                      <p:to x="100000" y="100000"/>
                                    </p:animScale>
                                    <p:animScale>
                                      <p:cBhvr>
                                        <p:cTn id="30" dur="13">
                                          <p:stCondLst>
                                            <p:cond delay="904"/>
                                          </p:stCondLst>
                                        </p:cTn>
                                        <p:tgtEl>
                                          <p:spTgt spid="6"/>
                                        </p:tgtEl>
                                      </p:cBhvr>
                                      <p:to x="100000" y="95000"/>
                                    </p:animScale>
                                    <p:animScale>
                                      <p:cBhvr>
                                        <p:cTn id="31" dur="83" decel="50000">
                                          <p:stCondLst>
                                            <p:cond delay="917"/>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6E37985-09B8-4F09-93C7-44CB3EDE5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6198"/>
            <a:ext cx="12192000" cy="60056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4C57D9F-EFFD-B9F1-30CE-CB28D82E3FA9}"/>
              </a:ext>
            </a:extLst>
          </p:cNvPr>
          <p:cNvPicPr>
            <a:picLocks noChangeAspect="1"/>
          </p:cNvPicPr>
          <p:nvPr/>
        </p:nvPicPr>
        <p:blipFill>
          <a:blip r:embed="rId2"/>
          <a:stretch>
            <a:fillRect/>
          </a:stretch>
        </p:blipFill>
        <p:spPr>
          <a:xfrm>
            <a:off x="324465" y="745236"/>
            <a:ext cx="11543070" cy="5367528"/>
          </a:xfrm>
          <a:prstGeom prst="rect">
            <a:avLst/>
          </a:prstGeom>
        </p:spPr>
      </p:pic>
    </p:spTree>
    <p:extLst>
      <p:ext uri="{BB962C8B-B14F-4D97-AF65-F5344CB8AC3E}">
        <p14:creationId xmlns:p14="http://schemas.microsoft.com/office/powerpoint/2010/main" val="3334605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436563"/>
            <a:ext cx="11469103" cy="1447800"/>
          </a:xfrm>
        </p:spPr>
        <p:txBody>
          <a:bodyPr>
            <a:normAutofit/>
          </a:bodyPr>
          <a:lstStyle/>
          <a:p>
            <a:pPr algn="ctr"/>
            <a:r>
              <a:rPr lang="en-US" sz="4400" b="1" dirty="0">
                <a:latin typeface="+mn-lt"/>
              </a:rPr>
              <a:t>What NOT to do if you’re having a STROKE!</a:t>
            </a:r>
          </a:p>
        </p:txBody>
      </p:sp>
      <p:sp>
        <p:nvSpPr>
          <p:cNvPr id="3" name="Content Placeholder 2"/>
          <p:cNvSpPr>
            <a:spLocks noGrp="1"/>
          </p:cNvSpPr>
          <p:nvPr>
            <p:ph idx="4294967295"/>
          </p:nvPr>
        </p:nvSpPr>
        <p:spPr>
          <a:xfrm>
            <a:off x="0" y="1884363"/>
            <a:ext cx="9886950" cy="3565525"/>
          </a:xfrm>
        </p:spPr>
        <p:txBody>
          <a:bodyPr>
            <a:noAutofit/>
          </a:bodyPr>
          <a:lstStyle/>
          <a:p>
            <a:r>
              <a:rPr lang="en-US" sz="2800" dirty="0">
                <a:cs typeface="Arial" panose="020B0604020202020204" pitchFamily="34" charset="0"/>
              </a:rPr>
              <a:t>Know the symptoms! Most people don’t recognize the BE FAST stroke symptoms. </a:t>
            </a:r>
          </a:p>
          <a:p>
            <a:r>
              <a:rPr lang="en-US" sz="2800" dirty="0">
                <a:cs typeface="Arial" panose="020B0604020202020204" pitchFamily="34" charset="0"/>
              </a:rPr>
              <a:t>Deny it- TIME IS BRAIN! </a:t>
            </a:r>
          </a:p>
          <a:p>
            <a:r>
              <a:rPr lang="en-US" sz="2800" dirty="0">
                <a:cs typeface="Arial" panose="020B0604020202020204" pitchFamily="34" charset="0"/>
              </a:rPr>
              <a:t>Think nothing can be done- tPA</a:t>
            </a:r>
          </a:p>
          <a:p>
            <a:r>
              <a:rPr lang="en-US" sz="2800" dirty="0">
                <a:cs typeface="Arial" panose="020B0604020202020204" pitchFamily="34" charset="0"/>
              </a:rPr>
              <a:t>Worry about the cost. </a:t>
            </a:r>
          </a:p>
          <a:p>
            <a:r>
              <a:rPr lang="en-US" sz="2800" dirty="0">
                <a:cs typeface="Arial" panose="020B0604020202020204" pitchFamily="34" charset="0"/>
              </a:rPr>
              <a:t>Think symptoms will go away. </a:t>
            </a:r>
          </a:p>
          <a:p>
            <a:r>
              <a:rPr lang="en-US" sz="2800" dirty="0">
                <a:cs typeface="Arial" panose="020B0604020202020204" pitchFamily="34" charset="0"/>
              </a:rPr>
              <a:t>Fear or have a distrust in your hospital. </a:t>
            </a:r>
          </a:p>
        </p:txBody>
      </p:sp>
      <p:pic>
        <p:nvPicPr>
          <p:cNvPr id="2050" name="Picture 2" descr="Image result for brai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635" y="2292639"/>
            <a:ext cx="161925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oney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6955" y="4328422"/>
            <a:ext cx="1198236" cy="12925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atient clip art"/>
          <p:cNvPicPr>
            <a:picLocks noChangeAspect="1" noChangeArrowheads="1"/>
          </p:cNvPicPr>
          <p:nvPr/>
        </p:nvPicPr>
        <p:blipFill rotWithShape="1">
          <a:blip r:embed="rId5">
            <a:extLst>
              <a:ext uri="{28A0092B-C50C-407E-A947-70E740481C1C}">
                <a14:useLocalDpi xmlns:a14="http://schemas.microsoft.com/office/drawing/2010/main" val="0"/>
              </a:ext>
            </a:extLst>
          </a:blip>
          <a:srcRect l="2128" t="18330" r="-2128" b="21441"/>
          <a:stretch/>
        </p:blipFill>
        <p:spPr bwMode="auto">
          <a:xfrm>
            <a:off x="6096000" y="4744636"/>
            <a:ext cx="35814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182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a:off x="3018590" y="3035764"/>
            <a:ext cx="388107" cy="0"/>
          </a:xfrm>
          <a:prstGeom prst="straightConnector1">
            <a:avLst/>
          </a:prstGeom>
          <a:ln cmpd="sng">
            <a:solidFill>
              <a:srgbClr val="C00000"/>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740927" y="5576015"/>
            <a:ext cx="659873" cy="18450"/>
          </a:xfrm>
          <a:prstGeom prst="straightConnector1">
            <a:avLst/>
          </a:prstGeom>
          <a:ln cmpd="sng">
            <a:solidFill>
              <a:srgbClr val="C00000"/>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738953" y="3972066"/>
            <a:ext cx="307228" cy="457200"/>
          </a:xfrm>
          <a:prstGeom prst="straightConnector1">
            <a:avLst/>
          </a:prstGeom>
          <a:ln cmpd="sng">
            <a:solidFill>
              <a:srgbClr val="C00000"/>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1" y="78308"/>
            <a:ext cx="9144001" cy="1200329"/>
          </a:xfrm>
          <a:prstGeom prst="rect">
            <a:avLst/>
          </a:prstGeom>
          <a:noFill/>
        </p:spPr>
        <p:txBody>
          <a:bodyPr wrap="square" rtlCol="0">
            <a:spAutoFit/>
          </a:bodyPr>
          <a:lstStyle/>
          <a:p>
            <a:pPr algn="ctr"/>
            <a:r>
              <a:rPr lang="en-US" sz="3600" b="1">
                <a:latin typeface="Arial Black" panose="020B0A04020102020204" pitchFamily="34" charset="0"/>
                <a:cs typeface="Times New Roman" panose="02020603050405020304" pitchFamily="18" charset="0"/>
              </a:rPr>
              <a:t>What we do, why we do it, and how we help </a:t>
            </a:r>
            <a:r>
              <a:rPr lang="en-US" sz="3600" b="1">
                <a:solidFill>
                  <a:srgbClr val="FF0000"/>
                </a:solidFill>
                <a:latin typeface="Arial Black" panose="020B0A04020102020204" pitchFamily="34" charset="0"/>
                <a:cs typeface="Times New Roman" panose="02020603050405020304" pitchFamily="18" charset="0"/>
              </a:rPr>
              <a:t>YOU!</a:t>
            </a:r>
            <a:endParaRPr lang="en-US" sz="3600">
              <a:solidFill>
                <a:srgbClr val="FF0000"/>
              </a:solidFill>
              <a:latin typeface="Arial Black" panose="020B0A04020102020204" pitchFamily="34" charset="0"/>
              <a:cs typeface="Times New Roman" panose="02020603050405020304" pitchFamily="18" charset="0"/>
            </a:endParaRPr>
          </a:p>
        </p:txBody>
      </p:sp>
      <p:cxnSp>
        <p:nvCxnSpPr>
          <p:cNvPr id="10" name="Straight Arrow Connector 9"/>
          <p:cNvCxnSpPr/>
          <p:nvPr/>
        </p:nvCxnSpPr>
        <p:spPr>
          <a:xfrm flipH="1" flipV="1">
            <a:off x="8099011" y="3364200"/>
            <a:ext cx="206789" cy="767533"/>
          </a:xfrm>
          <a:prstGeom prst="straightConnector1">
            <a:avLst/>
          </a:prstGeom>
          <a:ln cmpd="sng">
            <a:solidFill>
              <a:srgbClr val="C00000"/>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9783119" y="3371617"/>
            <a:ext cx="601297" cy="829049"/>
          </a:xfrm>
          <a:prstGeom prst="straightConnector1">
            <a:avLst/>
          </a:prstGeom>
          <a:ln cmpd="sng">
            <a:solidFill>
              <a:srgbClr val="C00000"/>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556" b="98815" l="2167" r="53000">
                        <a14:foregroundMark x1="25417" y1="90815" x2="29917" y2="91111"/>
                        <a14:foregroundMark x1="48667" y1="48444" x2="49417" y2="47852"/>
                        <a14:foregroundMark x1="47667" y1="46074" x2="51083" y2="46074"/>
                        <a14:foregroundMark x1="49250" y1="33630" x2="49250" y2="35704"/>
                        <a14:foregroundMark x1="28833" y1="13185" x2="44333" y2="13481"/>
                        <a14:foregroundMark x1="29750" y1="38074" x2="29750" y2="38074"/>
                        <a14:foregroundMark x1="35583" y1="36000" x2="35583" y2="40444"/>
                        <a14:foregroundMark x1="41083" y1="38667" x2="41083" y2="43111"/>
                        <a14:foregroundMark x1="30667" y1="35704" x2="29583" y2="41037"/>
                        <a14:foregroundMark x1="44667" y1="19259" x2="46583" y2="19259"/>
                        <a14:foregroundMark x1="43000" y1="77333" x2="43000" y2="77333"/>
                        <a14:foregroundMark x1="45583" y1="58519" x2="46583" y2="65630"/>
                        <a14:foregroundMark x1="43333" y1="59556" x2="48083" y2="25630"/>
                        <a14:foregroundMark x1="31667" y1="93185" x2="38833" y2="92444"/>
                        <a14:foregroundMark x1="39750" y1="89778" x2="41083" y2="81333"/>
                        <a14:foregroundMark x1="4083" y1="91111" x2="5167" y2="95556"/>
                        <a14:foregroundMark x1="2750" y1="89778" x2="2750" y2="89778"/>
                      </a14:backgroundRemoval>
                    </a14:imgEffect>
                  </a14:imgLayer>
                </a14:imgProps>
              </a:ext>
              <a:ext uri="{28A0092B-C50C-407E-A947-70E740481C1C}">
                <a14:useLocalDpi xmlns:a14="http://schemas.microsoft.com/office/drawing/2010/main" val="0"/>
              </a:ext>
            </a:extLst>
          </a:blip>
          <a:srcRect l="1923" t="6786" r="46894"/>
          <a:stretch/>
        </p:blipFill>
        <p:spPr>
          <a:xfrm>
            <a:off x="3554682" y="1438721"/>
            <a:ext cx="2293161" cy="2349154"/>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668" l="7764" r="89404">
                        <a14:foregroundMark x1="74023" y1="63619" x2="84277" y2="25466"/>
                        <a14:foregroundMark x1="80615" y1="18750" x2="80615" y2="18750"/>
                        <a14:foregroundMark x1="56592" y1="69683" x2="56592" y2="69683"/>
                        <a14:foregroundMark x1="12061" y1="79384" x2="12061" y2="79384"/>
                        <a14:foregroundMark x1="12061" y1="79384" x2="10059" y2="78358"/>
                        <a14:foregroundMark x1="9521" y1="81063" x2="9277" y2="78358"/>
                        <a14:foregroundMark x1="88330" y1="51306" x2="88330" y2="51306"/>
                        <a14:foregroundMark x1="88574" y1="51306" x2="88574" y2="60728"/>
                        <a14:foregroundMark x1="78320" y1="15578" x2="78320" y2="15578"/>
                        <a14:foregroundMark x1="12842" y1="55690" x2="12842" y2="55690"/>
                        <a14:backgroundMark x1="12695" y1="35634" x2="12695" y2="35634"/>
                        <a14:backgroundMark x1="12695" y1="36567" x2="19678" y2="31996"/>
                        <a14:backgroundMark x1="23828" y1="29571" x2="27246" y2="22575"/>
                        <a14:backgroundMark x1="11670" y1="47481" x2="14111" y2="44310"/>
                        <a14:backgroundMark x1="12207" y1="49907" x2="13477" y2="47481"/>
                        <a14:backgroundMark x1="13965" y1="11007" x2="19775" y2="7836"/>
                        <a14:backgroundMark x1="80225" y1="3451" x2="87061" y2="3451"/>
                      </a14:backgroundRemoval>
                    </a14:imgEffect>
                  </a14:imgLayer>
                </a14:imgProps>
              </a:ext>
              <a:ext uri="{28A0092B-C50C-407E-A947-70E740481C1C}">
                <a14:useLocalDpi xmlns:a14="http://schemas.microsoft.com/office/drawing/2010/main" val="0"/>
              </a:ext>
            </a:extLst>
          </a:blip>
          <a:srcRect l="7521" t="56" r="10414" b="2053"/>
          <a:stretch/>
        </p:blipFill>
        <p:spPr>
          <a:xfrm>
            <a:off x="1673968" y="4429266"/>
            <a:ext cx="3465459" cy="2163731"/>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8672" t="4485" r="18734" b="4121"/>
          <a:stretch/>
        </p:blipFill>
        <p:spPr>
          <a:xfrm>
            <a:off x="6748256" y="4311521"/>
            <a:ext cx="2701508" cy="2399219"/>
          </a:xfrm>
          <a:prstGeom prst="rect">
            <a:avLst/>
          </a:prstGeom>
        </p:spPr>
      </p:pic>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9970" t="9379" r="2485" b="5805"/>
          <a:stretch/>
        </p:blipFill>
        <p:spPr>
          <a:xfrm>
            <a:off x="6379477" y="1527277"/>
            <a:ext cx="2726724" cy="1747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FCC5AB0C-480E-D543-497E-AE19CFE4FD37}"/>
              </a:ext>
            </a:extLst>
          </p:cNvPr>
          <p:cNvPicPr>
            <a:picLocks noChangeAspect="1"/>
          </p:cNvPicPr>
          <p:nvPr/>
        </p:nvPicPr>
        <p:blipFill>
          <a:blip r:embed="rId9"/>
          <a:stretch>
            <a:fillRect/>
          </a:stretch>
        </p:blipFill>
        <p:spPr>
          <a:xfrm>
            <a:off x="9262118" y="1527277"/>
            <a:ext cx="2811761" cy="1844340"/>
          </a:xfrm>
          <a:prstGeom prst="rect">
            <a:avLst/>
          </a:prstGeom>
        </p:spPr>
      </p:pic>
      <p:pic>
        <p:nvPicPr>
          <p:cNvPr id="7" name="Picture 6" descr="A person touching a person's forehead&#10;&#10;AI-generated content may be incorrect.">
            <a:extLst>
              <a:ext uri="{FF2B5EF4-FFF2-40B4-BE49-F238E27FC236}">
                <a16:creationId xmlns:a16="http://schemas.microsoft.com/office/drawing/2014/main" id="{CA627645-4D14-56C5-4407-63F84BCE82F6}"/>
              </a:ext>
            </a:extLst>
          </p:cNvPr>
          <p:cNvPicPr>
            <a:picLocks noChangeAspect="1"/>
          </p:cNvPicPr>
          <p:nvPr/>
        </p:nvPicPr>
        <p:blipFill>
          <a:blip r:embed="rId10"/>
          <a:stretch>
            <a:fillRect/>
          </a:stretch>
        </p:blipFill>
        <p:spPr>
          <a:xfrm>
            <a:off x="250371" y="1524982"/>
            <a:ext cx="2788431" cy="1904017"/>
          </a:xfrm>
          <a:prstGeom prst="rect">
            <a:avLst/>
          </a:prstGeom>
        </p:spPr>
      </p:pic>
    </p:spTree>
    <p:extLst>
      <p:ext uri="{BB962C8B-B14F-4D97-AF65-F5344CB8AC3E}">
        <p14:creationId xmlns:p14="http://schemas.microsoft.com/office/powerpoint/2010/main" val="8648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03EC245-C9B2-41DB-AC99-41DB7FC14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006CB6-41D0-433B-A9A4-C3C0695FD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6B085380-27CE-4E71-AA77-81E6A0399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2224216"/>
            <a:ext cx="4651642" cy="17381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63070" y="2338928"/>
            <a:ext cx="4134677" cy="1508760"/>
          </a:xfrm>
        </p:spPr>
        <p:txBody>
          <a:bodyPr>
            <a:normAutofit/>
          </a:bodyPr>
          <a:lstStyle/>
          <a:p>
            <a:r>
              <a:rPr lang="en-US">
                <a:solidFill>
                  <a:schemeClr val="tx2"/>
                </a:solidFill>
                <a:latin typeface="Arial Black" panose="020B0A04020102020204" pitchFamily="34" charset="0"/>
              </a:rPr>
              <a:t>Summary</a:t>
            </a:r>
          </a:p>
        </p:txBody>
      </p:sp>
      <p:graphicFrame>
        <p:nvGraphicFramePr>
          <p:cNvPr id="11" name="Content Placeholder 4">
            <a:extLst>
              <a:ext uri="{FF2B5EF4-FFF2-40B4-BE49-F238E27FC236}">
                <a16:creationId xmlns:a16="http://schemas.microsoft.com/office/drawing/2014/main" id="{AC301F8B-DE54-4C52-8174-0307FD09EF2E}"/>
              </a:ext>
            </a:extLst>
          </p:cNvPr>
          <p:cNvGraphicFramePr>
            <a:graphicFrameLocks noGrp="1"/>
          </p:cNvGraphicFramePr>
          <p:nvPr>
            <p:ph idx="1"/>
            <p:extLst>
              <p:ext uri="{D42A27DB-BD31-4B8C-83A1-F6EECF244321}">
                <p14:modId xmlns:p14="http://schemas.microsoft.com/office/powerpoint/2010/main" val="52978066"/>
              </p:ext>
            </p:extLst>
          </p:nvPr>
        </p:nvGraphicFramePr>
        <p:xfrm>
          <a:off x="485775" y="209550"/>
          <a:ext cx="6783042" cy="6419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29690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08"/>
        <p:cNvGrpSpPr/>
        <p:nvPr/>
      </p:nvGrpSpPr>
      <p:grpSpPr>
        <a:xfrm>
          <a:off x="0" y="0"/>
          <a:ext cx="0" cy="0"/>
          <a:chOff x="0" y="0"/>
          <a:chExt cx="0" cy="0"/>
        </a:xfrm>
      </p:grpSpPr>
      <p:sp>
        <p:nvSpPr>
          <p:cNvPr id="112" name="Rectangle 111">
            <a:extLst>
              <a:ext uri="{FF2B5EF4-FFF2-40B4-BE49-F238E27FC236}">
                <a16:creationId xmlns:a16="http://schemas.microsoft.com/office/drawing/2014/main" id="{64C9D52B-949E-48E0-A1D0-6043FCC496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9" name="Google Shape;109;p14"/>
          <p:cNvSpPr txBox="1">
            <a:spLocks noGrp="1"/>
          </p:cNvSpPr>
          <p:nvPr>
            <p:ph type="ctrTitle" idx="4294967295"/>
          </p:nvPr>
        </p:nvSpPr>
        <p:spPr>
          <a:xfrm>
            <a:off x="4497526" y="347489"/>
            <a:ext cx="7090996" cy="1508760"/>
          </a:xfrm>
          <a:prstGeom prst="rect">
            <a:avLst/>
          </a:prstGeom>
        </p:spPr>
        <p:txBody>
          <a:bodyPr spcFirstLastPara="1" vert="horz" lIns="91440" tIns="45720" rIns="91440" bIns="45720" rtlCol="0" anchor="ctr" anchorCtr="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defTabSz="914400">
              <a:spcAft>
                <a:spcPts val="0"/>
              </a:spcAft>
            </a:pPr>
            <a:r>
              <a:rPr lang="en-US" sz="4000" b="1" dirty="0">
                <a:solidFill>
                  <a:schemeClr val="bg2"/>
                </a:solidFill>
                <a:latin typeface="+mj-lt"/>
                <a:ea typeface="+mj-ea"/>
                <a:cs typeface="+mj-cs"/>
              </a:rPr>
              <a:t>The Stroke Program  </a:t>
            </a:r>
            <a:br>
              <a:rPr lang="en-US" sz="4000" dirty="0">
                <a:solidFill>
                  <a:schemeClr val="bg2"/>
                </a:solidFill>
                <a:latin typeface="+mj-lt"/>
                <a:ea typeface="+mj-ea"/>
                <a:cs typeface="+mj-cs"/>
              </a:rPr>
            </a:br>
            <a:endParaRPr lang="en-US" sz="4000" dirty="0">
              <a:solidFill>
                <a:schemeClr val="bg2"/>
              </a:solidFill>
              <a:latin typeface="+mj-lt"/>
              <a:ea typeface="+mj-ea"/>
              <a:cs typeface="+mj-cs"/>
            </a:endParaRPr>
          </a:p>
        </p:txBody>
      </p:sp>
      <p:sp>
        <p:nvSpPr>
          <p:cNvPr id="113" name="Rectangle 112">
            <a:extLst>
              <a:ext uri="{FF2B5EF4-FFF2-40B4-BE49-F238E27FC236}">
                <a16:creationId xmlns:a16="http://schemas.microsoft.com/office/drawing/2014/main" id="{CA908CA1-6A8C-4799-A0B9-138511D0C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52535" cy="6858000"/>
          </a:xfrm>
          <a:prstGeom prst="rect">
            <a:avLst/>
          </a:prstGeom>
          <a:solidFill>
            <a:srgbClr val="FFFFFF"/>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4" name="Rectangle 113">
            <a:extLst>
              <a:ext uri="{FF2B5EF4-FFF2-40B4-BE49-F238E27FC236}">
                <a16:creationId xmlns:a16="http://schemas.microsoft.com/office/drawing/2014/main" id="{EC5B3ADA-79F1-4EAE-87CA-8A5750FC2F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478" y="601513"/>
            <a:ext cx="2023860" cy="1706997"/>
          </a:xfrm>
          <a:prstGeom prst="rect">
            <a:avLst/>
          </a:prstGeom>
          <a:solidFill>
            <a:srgbClr val="FFFFFF"/>
          </a:solidFill>
          <a:ln w="381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C4FC3F7-DA39-4A58-B1A8-D6BA8E306EE2}"/>
              </a:ext>
            </a:extLst>
          </p:cNvPr>
          <p:cNvPicPr>
            <a:picLocks noChangeAspect="1"/>
          </p:cNvPicPr>
          <p:nvPr/>
        </p:nvPicPr>
        <p:blipFill>
          <a:blip r:embed="rId3"/>
          <a:stretch>
            <a:fillRect/>
          </a:stretch>
        </p:blipFill>
        <p:spPr>
          <a:xfrm>
            <a:off x="793566" y="826406"/>
            <a:ext cx="1644162" cy="1266004"/>
          </a:xfrm>
          <a:prstGeom prst="rect">
            <a:avLst/>
          </a:prstGeom>
        </p:spPr>
      </p:pic>
      <p:sp>
        <p:nvSpPr>
          <p:cNvPr id="116" name="Rectangle 115">
            <a:extLst>
              <a:ext uri="{FF2B5EF4-FFF2-40B4-BE49-F238E27FC236}">
                <a16:creationId xmlns:a16="http://schemas.microsoft.com/office/drawing/2014/main" id="{5DEA3165-85FA-4E0B-8D3B-4CD1DF383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478" y="2575502"/>
            <a:ext cx="2023860" cy="1706997"/>
          </a:xfrm>
          <a:prstGeom prst="rect">
            <a:avLst/>
          </a:prstGeom>
          <a:solidFill>
            <a:srgbClr val="FFFFFF"/>
          </a:solidFill>
          <a:ln w="381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alendar&#10;&#10;Description automatically generated">
            <a:extLst>
              <a:ext uri="{FF2B5EF4-FFF2-40B4-BE49-F238E27FC236}">
                <a16:creationId xmlns:a16="http://schemas.microsoft.com/office/drawing/2014/main" id="{200C1C66-CA0C-4183-96A5-6DA2AE67CB89}"/>
              </a:ext>
            </a:extLst>
          </p:cNvPr>
          <p:cNvPicPr>
            <a:picLocks noChangeAspect="1"/>
          </p:cNvPicPr>
          <p:nvPr/>
        </p:nvPicPr>
        <p:blipFill>
          <a:blip r:embed="rId4"/>
          <a:stretch>
            <a:fillRect/>
          </a:stretch>
        </p:blipFill>
        <p:spPr>
          <a:xfrm>
            <a:off x="793566" y="2801027"/>
            <a:ext cx="1644162" cy="1264740"/>
          </a:xfrm>
          <a:prstGeom prst="rect">
            <a:avLst/>
          </a:prstGeom>
        </p:spPr>
      </p:pic>
      <p:sp>
        <p:nvSpPr>
          <p:cNvPr id="118" name="Rectangle 117">
            <a:extLst>
              <a:ext uri="{FF2B5EF4-FFF2-40B4-BE49-F238E27FC236}">
                <a16:creationId xmlns:a16="http://schemas.microsoft.com/office/drawing/2014/main" id="{4F32C988-CB11-464C-B7AB-F4AEC3297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478" y="4549491"/>
            <a:ext cx="2023860" cy="1706997"/>
          </a:xfrm>
          <a:prstGeom prst="rect">
            <a:avLst/>
          </a:prstGeom>
          <a:solidFill>
            <a:srgbClr val="FFFFFF"/>
          </a:solidFill>
          <a:ln w="381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3CB0581-86D3-42B0-913F-6CD67AB6E230}"/>
              </a:ext>
            </a:extLst>
          </p:cNvPr>
          <p:cNvPicPr>
            <a:picLocks noChangeAspect="1"/>
          </p:cNvPicPr>
          <p:nvPr/>
        </p:nvPicPr>
        <p:blipFill>
          <a:blip r:embed="rId5"/>
          <a:stretch>
            <a:fillRect/>
          </a:stretch>
        </p:blipFill>
        <p:spPr>
          <a:xfrm>
            <a:off x="793566" y="4801101"/>
            <a:ext cx="1644162" cy="1212569"/>
          </a:xfrm>
          <a:prstGeom prst="rect">
            <a:avLst/>
          </a:prstGeom>
        </p:spPr>
      </p:pic>
      <p:sp>
        <p:nvSpPr>
          <p:cNvPr id="110" name="Google Shape;110;p14"/>
          <p:cNvSpPr txBox="1">
            <a:spLocks noGrp="1"/>
          </p:cNvSpPr>
          <p:nvPr>
            <p:ph type="subTitle" idx="4294967295"/>
          </p:nvPr>
        </p:nvSpPr>
        <p:spPr>
          <a:xfrm>
            <a:off x="3896002" y="2118714"/>
            <a:ext cx="7090997" cy="4099205"/>
          </a:xfrm>
          <a:prstGeom prst="rect">
            <a:avLst/>
          </a:prstGeom>
        </p:spPr>
        <p:txBody>
          <a:bodyPr spcFirstLastPara="1" vert="horz" lIns="91440" tIns="45720" rIns="91440" bIns="45720" rtlCol="0" anchorCtr="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457189" defTabSz="914400"/>
            <a:r>
              <a:rPr lang="en-US" b="1"/>
              <a:t>Statewide System of Care – Rural Arkansas</a:t>
            </a:r>
          </a:p>
          <a:p>
            <a:pPr marL="457189" defTabSz="914400"/>
            <a:endParaRPr lang="en-US" b="1"/>
          </a:p>
          <a:p>
            <a:pPr marL="457189" defTabSz="914400"/>
            <a:r>
              <a:rPr lang="en-US" b="1"/>
              <a:t>Designed for Everyone </a:t>
            </a:r>
          </a:p>
          <a:p>
            <a:pPr marL="457189" defTabSz="914400"/>
            <a:endParaRPr lang="en-US" b="1"/>
          </a:p>
          <a:p>
            <a:pPr marL="457189" defTabSz="914400"/>
            <a:r>
              <a:rPr lang="en-US" b="1"/>
              <a:t>“Where you live should not determine if you live or die” - Bono</a:t>
            </a:r>
          </a:p>
          <a:p>
            <a:pPr marL="457189" defTabSz="914400"/>
            <a:endParaRPr lang="en-US" b="1"/>
          </a:p>
          <a:p>
            <a:pPr marL="457189" defTabSz="914400"/>
            <a:r>
              <a:rPr lang="en-US" b="1"/>
              <a:t>AR Ranked #1 Nationally for Stroke Deaths</a:t>
            </a:r>
          </a:p>
          <a:p>
            <a:pPr marL="457189" defTabSz="914400"/>
            <a:endParaRPr lang="en-US" b="1"/>
          </a:p>
          <a:p>
            <a:pPr marL="0" lvl="0" defTabSz="914400">
              <a:spcBef>
                <a:spcPts val="0"/>
              </a:spcBef>
              <a:spcAft>
                <a:spcPts val="0"/>
              </a:spcAft>
            </a:pPr>
            <a:endParaRPr lang="en-US" b="1"/>
          </a:p>
        </p:txBody>
      </p:sp>
      <p:pic>
        <p:nvPicPr>
          <p:cNvPr id="9" name="Picture 8" descr="A picture containing graphical user interface&#10;&#10;Description automatically generated">
            <a:extLst>
              <a:ext uri="{FF2B5EF4-FFF2-40B4-BE49-F238E27FC236}">
                <a16:creationId xmlns:a16="http://schemas.microsoft.com/office/drawing/2014/main" id="{FA0115C6-6743-4E50-9621-C7DDD6BCE783}"/>
              </a:ext>
            </a:extLst>
          </p:cNvPr>
          <p:cNvPicPr>
            <a:picLocks noChangeAspect="1"/>
          </p:cNvPicPr>
          <p:nvPr/>
        </p:nvPicPr>
        <p:blipFill>
          <a:blip r:embed="rId6"/>
          <a:stretch>
            <a:fillRect/>
          </a:stretch>
        </p:blipFill>
        <p:spPr>
          <a:xfrm>
            <a:off x="10296791" y="6286361"/>
            <a:ext cx="1688757" cy="440545"/>
          </a:xfrm>
          <a:prstGeom prst="rect">
            <a:avLst/>
          </a:prstGeom>
        </p:spPr>
      </p:pic>
    </p:spTree>
    <p:extLst>
      <p:ext uri="{BB962C8B-B14F-4D97-AF65-F5344CB8AC3E}">
        <p14:creationId xmlns:p14="http://schemas.microsoft.com/office/powerpoint/2010/main" val="1298992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8B3AE79A-6B95-44C3-B0A5-80E2F3E60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A49FE10-080D-48D7-80FF-9A64D270A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551" y="2054942"/>
            <a:ext cx="465744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A12E3-E0DD-4573-B106-10742AA3E12D}"/>
              </a:ext>
            </a:extLst>
          </p:cNvPr>
          <p:cNvSpPr>
            <a:spLocks noGrp="1"/>
          </p:cNvSpPr>
          <p:nvPr>
            <p:ph type="title"/>
          </p:nvPr>
        </p:nvSpPr>
        <p:spPr>
          <a:xfrm>
            <a:off x="7865806" y="2194560"/>
            <a:ext cx="4001729" cy="1739347"/>
          </a:xfrm>
        </p:spPr>
        <p:txBody>
          <a:bodyPr vert="horz" lIns="91440" tIns="45720" rIns="91440" bIns="45720" rtlCol="0" anchor="ctr">
            <a:normAutofit/>
          </a:bodyPr>
          <a:lstStyle/>
          <a:p>
            <a:pPr algn="ctr">
              <a:lnSpc>
                <a:spcPct val="80000"/>
              </a:lnSpc>
            </a:pPr>
            <a:r>
              <a:rPr lang="en-US" sz="4400" spc="150">
                <a:solidFill>
                  <a:schemeClr val="tx2"/>
                </a:solidFill>
              </a:rPr>
              <a:t>Your turn to interview me</a:t>
            </a:r>
          </a:p>
        </p:txBody>
      </p:sp>
      <p:sp>
        <p:nvSpPr>
          <p:cNvPr id="3" name="Content Placeholder 2">
            <a:extLst>
              <a:ext uri="{FF2B5EF4-FFF2-40B4-BE49-F238E27FC236}">
                <a16:creationId xmlns:a16="http://schemas.microsoft.com/office/drawing/2014/main" id="{C5419D58-BC25-49DA-8347-58B287F90DF0}"/>
              </a:ext>
            </a:extLst>
          </p:cNvPr>
          <p:cNvSpPr>
            <a:spLocks noGrp="1"/>
          </p:cNvSpPr>
          <p:nvPr>
            <p:ph type="body" sz="half" idx="2"/>
          </p:nvPr>
        </p:nvSpPr>
        <p:spPr>
          <a:xfrm>
            <a:off x="7865806" y="3996250"/>
            <a:ext cx="4003106" cy="1942434"/>
          </a:xfrm>
        </p:spPr>
        <p:txBody>
          <a:bodyPr vert="horz" lIns="91440" tIns="45720" rIns="91440" bIns="45720" rtlCol="0">
            <a:normAutofit/>
          </a:bodyPr>
          <a:lstStyle/>
          <a:p>
            <a:pPr algn="ctr">
              <a:lnSpc>
                <a:spcPct val="90000"/>
              </a:lnSpc>
            </a:pPr>
            <a:r>
              <a:rPr lang="en-US" b="1" cap="all" spc="400">
                <a:solidFill>
                  <a:schemeClr val="bg2"/>
                </a:solidFill>
              </a:rPr>
              <a:t>What questions would you like to ask me?</a:t>
            </a:r>
          </a:p>
        </p:txBody>
      </p:sp>
      <p:sp>
        <p:nvSpPr>
          <p:cNvPr id="17" name="Rectangle 16">
            <a:extLst>
              <a:ext uri="{FF2B5EF4-FFF2-40B4-BE49-F238E27FC236}">
                <a16:creationId xmlns:a16="http://schemas.microsoft.com/office/drawing/2014/main" id="{60A9E987-6859-4A62-922F-51B47D50D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035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11" name="Picture 2" descr="C:\Documents and Settings\mccutchendelbertc\Local Settings\Temporary Internet Files\Content.IE5\97MMCFFF\MC900434411[1].wmf">
            <a:extLst>
              <a:ext uri="{FF2B5EF4-FFF2-40B4-BE49-F238E27FC236}">
                <a16:creationId xmlns:a16="http://schemas.microsoft.com/office/drawing/2014/main" id="{7245CB50-03F6-4C37-9613-856392C77986}"/>
              </a:ext>
            </a:extLst>
          </p:cNvPr>
          <p:cNvPicPr>
            <a:picLocks noChangeAspect="1" noChangeArrowheads="1"/>
          </p:cNvPicPr>
          <p:nvPr/>
        </p:nvPicPr>
        <p:blipFill>
          <a:blip r:embed="rId2" cstate="print"/>
          <a:stretch>
            <a:fillRect/>
          </a:stretch>
        </p:blipFill>
        <p:spPr bwMode="auto">
          <a:xfrm>
            <a:off x="1264937" y="598634"/>
            <a:ext cx="5004676" cy="5619286"/>
          </a:xfrm>
          <a:prstGeom prst="rect">
            <a:avLst/>
          </a:prstGeom>
          <a:noFill/>
        </p:spPr>
      </p:pic>
    </p:spTree>
    <p:extLst>
      <p:ext uri="{BB962C8B-B14F-4D97-AF65-F5344CB8AC3E}">
        <p14:creationId xmlns:p14="http://schemas.microsoft.com/office/powerpoint/2010/main" val="163057010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87BBBD-46AF-3669-E23A-FF1405086AC1}"/>
              </a:ext>
            </a:extLst>
          </p:cNvPr>
          <p:cNvSpPr txBox="1"/>
          <p:nvPr/>
        </p:nvSpPr>
        <p:spPr>
          <a:xfrm>
            <a:off x="639957" y="2455572"/>
            <a:ext cx="11309260"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r>
              <a:rPr lang="en-US" sz="1600">
                <a:latin typeface="Arial"/>
                <a:cs typeface="Arial"/>
              </a:rPr>
              <a:t>Source: Cdc.gov. 2025. </a:t>
            </a:r>
            <a:r>
              <a:rPr lang="en-US" sz="1600" i="1">
                <a:latin typeface="Arial"/>
                <a:cs typeface="Arial"/>
              </a:rPr>
              <a:t>Stroke Signs And Symptoms | </a:t>
            </a:r>
            <a:r>
              <a:rPr lang="en-US" sz="1600" i="1" err="1">
                <a:latin typeface="Arial"/>
                <a:cs typeface="Arial"/>
              </a:rPr>
              <a:t>Cdc.Gov</a:t>
            </a:r>
            <a:r>
              <a:rPr lang="en-US" sz="1600">
                <a:latin typeface="Arial"/>
                <a:cs typeface="Arial"/>
              </a:rPr>
              <a:t>. </a:t>
            </a:r>
            <a:r>
              <a:rPr lang="en-US" sz="1600">
                <a:latin typeface="Arial"/>
                <a:cs typeface="Arial"/>
                <a:hlinkClick r:id="rId2"/>
              </a:rPr>
              <a:t>https://www.cdc.gov/stroke/signs_symptoms.htm</a:t>
            </a:r>
            <a:endParaRPr lang="en-US" sz="1600">
              <a:latin typeface="Arial"/>
              <a:ea typeface="+mn-lt"/>
              <a:cs typeface="+mn-lt"/>
            </a:endParaRPr>
          </a:p>
          <a:p>
            <a:endParaRPr lang="en-US" sz="1600">
              <a:latin typeface="Arial"/>
              <a:cs typeface="Arial"/>
            </a:endParaRPr>
          </a:p>
          <a:p>
            <a:endParaRPr lang="en-US" sz="1600">
              <a:latin typeface="Arial"/>
              <a:cs typeface="Arial"/>
            </a:endParaRPr>
          </a:p>
          <a:p>
            <a:r>
              <a:rPr lang="en-US" sz="1600">
                <a:latin typeface="Arial"/>
                <a:cs typeface="Arial"/>
              </a:rPr>
              <a:t>Source: Interactive atlas of heart disease and stroke. (n.d.). </a:t>
            </a:r>
            <a:r>
              <a:rPr lang="en-US" sz="1600">
                <a:latin typeface="Arial"/>
                <a:cs typeface="Arial"/>
                <a:hlinkClick r:id="rId3"/>
              </a:rPr>
              <a:t>https://nccd.cdc.gov/DHDSPAtlas/Default.aspx?state=AR</a:t>
            </a:r>
            <a:endParaRPr lang="en-US" sz="1600">
              <a:latin typeface="Arial"/>
              <a:cs typeface="Arial"/>
            </a:endParaRPr>
          </a:p>
          <a:p>
            <a:endParaRPr lang="en-US" sz="1600">
              <a:latin typeface="Arial"/>
              <a:ea typeface="+mn-lt"/>
              <a:cs typeface="Arial"/>
            </a:endParaRPr>
          </a:p>
          <a:p>
            <a:r>
              <a:rPr lang="en-US" sz="1600"/>
              <a:t>Source: American Stroke Association. </a:t>
            </a:r>
            <a:r>
              <a:rPr lang="en-US" sz="1600">
                <a:hlinkClick r:id="rId4"/>
              </a:rPr>
              <a:t>Preventing Stroke Presentation | American Stroke Association</a:t>
            </a:r>
            <a:endParaRPr lang="en-US" sz="1600">
              <a:latin typeface="Arial"/>
              <a:ea typeface="+mn-lt"/>
              <a:cs typeface="+mn-lt"/>
            </a:endParaRPr>
          </a:p>
          <a:p>
            <a:endParaRPr lang="en-US"/>
          </a:p>
          <a:p>
            <a:endParaRPr lang="en-US"/>
          </a:p>
        </p:txBody>
      </p:sp>
      <p:sp>
        <p:nvSpPr>
          <p:cNvPr id="3" name="TextBox 2">
            <a:extLst>
              <a:ext uri="{FF2B5EF4-FFF2-40B4-BE49-F238E27FC236}">
                <a16:creationId xmlns:a16="http://schemas.microsoft.com/office/drawing/2014/main" id="{D07B7E97-BF10-AAA5-C445-DD9C4AFE6241}"/>
              </a:ext>
            </a:extLst>
          </p:cNvPr>
          <p:cNvSpPr txBox="1"/>
          <p:nvPr/>
        </p:nvSpPr>
        <p:spPr>
          <a:xfrm>
            <a:off x="3707130" y="768096"/>
            <a:ext cx="5600700" cy="923330"/>
          </a:xfrm>
          <a:prstGeom prst="rect">
            <a:avLst/>
          </a:prstGeom>
          <a:noFill/>
        </p:spPr>
        <p:txBody>
          <a:bodyPr wrap="square" rtlCol="0">
            <a:spAutoFit/>
          </a:bodyPr>
          <a:lstStyle/>
          <a:p>
            <a:r>
              <a:rPr lang="en-US" sz="5400">
                <a:solidFill>
                  <a:schemeClr val="bg2"/>
                </a:solidFill>
              </a:rPr>
              <a:t>REFERENCES</a:t>
            </a:r>
          </a:p>
        </p:txBody>
      </p:sp>
    </p:spTree>
    <p:extLst>
      <p:ext uri="{BB962C8B-B14F-4D97-AF65-F5344CB8AC3E}">
        <p14:creationId xmlns:p14="http://schemas.microsoft.com/office/powerpoint/2010/main" val="540116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E4F755-268F-4697-8770-740226091B8E}"/>
              </a:ext>
            </a:extLst>
          </p:cNvPr>
          <p:cNvSpPr>
            <a:spLocks noGrp="1"/>
          </p:cNvSpPr>
          <p:nvPr>
            <p:ph type="title"/>
          </p:nvPr>
        </p:nvSpPr>
        <p:spPr>
          <a:xfrm>
            <a:off x="1954921" y="387790"/>
            <a:ext cx="10237079" cy="1508760"/>
          </a:xfrm>
        </p:spPr>
        <p:txBody>
          <a:bodyPr spcFirstLastPara="1" vert="horz" lIns="91440" tIns="45720" rIns="91440" bIns="45720" rtlCol="0" anchor="ctr" anchorCtr="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spcBef>
                <a:spcPct val="0"/>
              </a:spcBef>
            </a:pPr>
            <a:r>
              <a:rPr lang="en-US" sz="4000" b="1" dirty="0">
                <a:solidFill>
                  <a:schemeClr val="bg2"/>
                </a:solidFill>
                <a:ea typeface="+mj-ea"/>
                <a:cs typeface="+mj-cs"/>
              </a:rPr>
              <a:t>The Stroke Program continued</a:t>
            </a:r>
          </a:p>
        </p:txBody>
      </p:sp>
      <p:pic>
        <p:nvPicPr>
          <p:cNvPr id="8" name="Picture 7" descr="A picture containing graphical user interface&#10;&#10;Description automatically generated">
            <a:extLst>
              <a:ext uri="{FF2B5EF4-FFF2-40B4-BE49-F238E27FC236}">
                <a16:creationId xmlns:a16="http://schemas.microsoft.com/office/drawing/2014/main" id="{E74F7B1B-97E0-4CF3-B47C-EB0B89A03607}"/>
              </a:ext>
            </a:extLst>
          </p:cNvPr>
          <p:cNvPicPr>
            <a:picLocks noChangeAspect="1"/>
          </p:cNvPicPr>
          <p:nvPr/>
        </p:nvPicPr>
        <p:blipFill>
          <a:blip r:embed="rId2"/>
          <a:stretch>
            <a:fillRect/>
          </a:stretch>
        </p:blipFill>
        <p:spPr>
          <a:xfrm>
            <a:off x="10296792" y="6286362"/>
            <a:ext cx="1688757" cy="440545"/>
          </a:xfrm>
          <a:prstGeom prst="rect">
            <a:avLst/>
          </a:prstGeom>
        </p:spPr>
      </p:pic>
      <p:graphicFrame>
        <p:nvGraphicFramePr>
          <p:cNvPr id="23" name="Text Placeholder 6">
            <a:extLst>
              <a:ext uri="{FF2B5EF4-FFF2-40B4-BE49-F238E27FC236}">
                <a16:creationId xmlns:a16="http://schemas.microsoft.com/office/drawing/2014/main" id="{7301AAD5-D393-83A3-00EF-78383DCCF2B6}"/>
              </a:ext>
            </a:extLst>
          </p:cNvPr>
          <p:cNvGraphicFramePr/>
          <p:nvPr>
            <p:extLst>
              <p:ext uri="{D42A27DB-BD31-4B8C-83A1-F6EECF244321}">
                <p14:modId xmlns:p14="http://schemas.microsoft.com/office/powerpoint/2010/main" val="3593505236"/>
              </p:ext>
            </p:extLst>
          </p:nvPr>
        </p:nvGraphicFramePr>
        <p:xfrm>
          <a:off x="1203325" y="2476595"/>
          <a:ext cx="9783763" cy="3416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201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715947"/>
            <a:ext cx="10160000" cy="609599"/>
          </a:xfrm>
          <a:prstGeom prst="rect">
            <a:avLst/>
          </a:prstGeom>
        </p:spPr>
        <p:txBody>
          <a:bodyPr>
            <a:noAutofit/>
          </a:bodyPr>
          <a:lstStyle/>
          <a:p>
            <a:pPr algn="ctr"/>
            <a:r>
              <a:rPr lang="en-US" sz="4400" b="1" dirty="0">
                <a:latin typeface="+mn-lt"/>
              </a:rPr>
              <a:t>What is a stroke? </a:t>
            </a:r>
          </a:p>
        </p:txBody>
      </p:sp>
      <p:graphicFrame>
        <p:nvGraphicFramePr>
          <p:cNvPr id="16" name="Content Placeholder 2">
            <a:extLst>
              <a:ext uri="{FF2B5EF4-FFF2-40B4-BE49-F238E27FC236}">
                <a16:creationId xmlns:a16="http://schemas.microsoft.com/office/drawing/2014/main" id="{6A7D09AE-01F5-62E9-540D-47166B7ED997}"/>
              </a:ext>
            </a:extLst>
          </p:cNvPr>
          <p:cNvGraphicFramePr>
            <a:graphicFrameLocks noGrp="1"/>
          </p:cNvGraphicFramePr>
          <p:nvPr>
            <p:ph idx="13"/>
            <p:extLst>
              <p:ext uri="{D42A27DB-BD31-4B8C-83A1-F6EECF244321}">
                <p14:modId xmlns:p14="http://schemas.microsoft.com/office/powerpoint/2010/main" val="1860434677"/>
              </p:ext>
            </p:extLst>
          </p:nvPr>
        </p:nvGraphicFramePr>
        <p:xfrm>
          <a:off x="1319833" y="1845182"/>
          <a:ext cx="10287279" cy="1907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696771F7-7BCE-B485-7C1B-E2AA72BD8C12}"/>
              </a:ext>
            </a:extLst>
          </p:cNvPr>
          <p:cNvPicPr>
            <a:picLocks noChangeAspect="1"/>
          </p:cNvPicPr>
          <p:nvPr/>
        </p:nvPicPr>
        <p:blipFill>
          <a:blip r:embed="rId8"/>
          <a:stretch>
            <a:fillRect/>
          </a:stretch>
        </p:blipFill>
        <p:spPr>
          <a:xfrm>
            <a:off x="2906048" y="3429000"/>
            <a:ext cx="6532304" cy="3341419"/>
          </a:xfrm>
          <a:prstGeom prst="rect">
            <a:avLst/>
          </a:prstGeom>
        </p:spPr>
      </p:pic>
      <p:sp>
        <p:nvSpPr>
          <p:cNvPr id="4" name="TextBox 3">
            <a:extLst>
              <a:ext uri="{FF2B5EF4-FFF2-40B4-BE49-F238E27FC236}">
                <a16:creationId xmlns:a16="http://schemas.microsoft.com/office/drawing/2014/main" id="{AE2662C7-98D5-020D-3731-5E50237FE6F2}"/>
              </a:ext>
            </a:extLst>
          </p:cNvPr>
          <p:cNvSpPr txBox="1"/>
          <p:nvPr/>
        </p:nvSpPr>
        <p:spPr>
          <a:xfrm>
            <a:off x="9744075" y="4121451"/>
            <a:ext cx="2289409" cy="1200329"/>
          </a:xfrm>
          <a:prstGeom prst="rect">
            <a:avLst/>
          </a:prstGeom>
          <a:noFill/>
        </p:spPr>
        <p:txBody>
          <a:bodyPr wrap="none" rtlCol="0">
            <a:spAutoFit/>
          </a:bodyPr>
          <a:lstStyle/>
          <a:p>
            <a:r>
              <a:rPr lang="en-US" b="1" dirty="0">
                <a:solidFill>
                  <a:schemeClr val="tx2"/>
                </a:solidFill>
                <a:latin typeface="+mj-lt"/>
                <a:cs typeface="Arial" panose="020B0604020202020204" pitchFamily="34" charset="0"/>
              </a:rPr>
              <a:t>Hemorrhagic stroke: </a:t>
            </a:r>
          </a:p>
          <a:p>
            <a:pPr marL="285750" indent="-285750">
              <a:buFont typeface="Arial" panose="020B0604020202020204" pitchFamily="34" charset="0"/>
              <a:buChar char="•"/>
            </a:pPr>
            <a:r>
              <a:rPr lang="en-US" dirty="0">
                <a:solidFill>
                  <a:schemeClr val="tx2"/>
                </a:solidFill>
                <a:latin typeface="+mj-lt"/>
                <a:cs typeface="Arial" panose="020B0604020202020204" pitchFamily="34" charset="0"/>
              </a:rPr>
              <a:t>13% of cases</a:t>
            </a:r>
          </a:p>
          <a:p>
            <a:r>
              <a:rPr lang="en-US" dirty="0">
                <a:solidFill>
                  <a:schemeClr val="tx2"/>
                </a:solidFill>
                <a:latin typeface="+mj-lt"/>
                <a:cs typeface="Arial" panose="020B0604020202020204" pitchFamily="34" charset="0"/>
              </a:rPr>
              <a:t>Blood vessel bursts</a:t>
            </a:r>
          </a:p>
          <a:p>
            <a:endParaRPr lang="en-US" dirty="0"/>
          </a:p>
        </p:txBody>
      </p:sp>
      <p:sp>
        <p:nvSpPr>
          <p:cNvPr id="6" name="TextBox 5">
            <a:extLst>
              <a:ext uri="{FF2B5EF4-FFF2-40B4-BE49-F238E27FC236}">
                <a16:creationId xmlns:a16="http://schemas.microsoft.com/office/drawing/2014/main" id="{27B7699E-7E7C-1BCE-18CC-AD1142F65A65}"/>
              </a:ext>
            </a:extLst>
          </p:cNvPr>
          <p:cNvSpPr txBox="1"/>
          <p:nvPr/>
        </p:nvSpPr>
        <p:spPr>
          <a:xfrm>
            <a:off x="303406" y="4182523"/>
            <a:ext cx="2450030" cy="1200329"/>
          </a:xfrm>
          <a:prstGeom prst="rect">
            <a:avLst/>
          </a:prstGeom>
          <a:noFill/>
        </p:spPr>
        <p:txBody>
          <a:bodyPr wrap="none" rtlCol="0">
            <a:spAutoFit/>
          </a:bodyPr>
          <a:lstStyle/>
          <a:p>
            <a:pPr marL="0" indent="0" algn="ctr">
              <a:buNone/>
            </a:pPr>
            <a:r>
              <a:rPr lang="en-US" b="1" dirty="0">
                <a:solidFill>
                  <a:schemeClr val="tx2"/>
                </a:solidFill>
                <a:latin typeface="+mj-lt"/>
                <a:cs typeface="Arial" panose="020B0604020202020204" pitchFamily="34" charset="0"/>
              </a:rPr>
              <a:t>Ischemic stroke: </a:t>
            </a:r>
          </a:p>
          <a:p>
            <a:pPr marL="285750" indent="-285750" algn="ctr">
              <a:buFont typeface="Arial" panose="020B0604020202020204" pitchFamily="34" charset="0"/>
              <a:buChar char="•"/>
            </a:pPr>
            <a:r>
              <a:rPr lang="en-US" sz="1800" dirty="0">
                <a:solidFill>
                  <a:schemeClr val="tx2"/>
                </a:solidFill>
                <a:latin typeface="+mj-lt"/>
                <a:cs typeface="Arial" panose="020B0604020202020204" pitchFamily="34" charset="0"/>
              </a:rPr>
              <a:t>87% of all cases</a:t>
            </a:r>
          </a:p>
          <a:p>
            <a:pPr marL="285750" indent="-285750" algn="ctr">
              <a:buFont typeface="Arial" panose="020B0604020202020204" pitchFamily="34" charset="0"/>
              <a:buChar char="•"/>
            </a:pPr>
            <a:r>
              <a:rPr lang="en-US" sz="1800" dirty="0">
                <a:solidFill>
                  <a:schemeClr val="tx2"/>
                </a:solidFill>
                <a:latin typeface="+mj-lt"/>
                <a:cs typeface="Arial" panose="020B0604020202020204" pitchFamily="34" charset="0"/>
              </a:rPr>
              <a:t>Blocked blood vessel</a:t>
            </a:r>
          </a:p>
          <a:p>
            <a:endParaRPr lang="en-US" dirty="0"/>
          </a:p>
        </p:txBody>
      </p:sp>
    </p:spTree>
    <p:extLst>
      <p:ext uri="{BB962C8B-B14F-4D97-AF65-F5344CB8AC3E}">
        <p14:creationId xmlns:p14="http://schemas.microsoft.com/office/powerpoint/2010/main" val="389726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E37985-09B8-4F09-93C7-44CB3EDE5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6198"/>
            <a:ext cx="12192000" cy="60056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DD932A-4EDE-C8FA-770C-7B6AFD8E799D}"/>
              </a:ext>
            </a:extLst>
          </p:cNvPr>
          <p:cNvSpPr txBox="1"/>
          <p:nvPr/>
        </p:nvSpPr>
        <p:spPr>
          <a:xfrm>
            <a:off x="509437" y="887630"/>
            <a:ext cx="4851133" cy="6017032"/>
          </a:xfrm>
          <a:prstGeom prst="rect">
            <a:avLst/>
          </a:prstGeom>
          <a:noFill/>
        </p:spPr>
        <p:txBody>
          <a:bodyPr wrap="square" rtlCol="0">
            <a:spAutoFit/>
          </a:bodyPr>
          <a:lstStyle/>
          <a:p>
            <a:pPr indent="-182880" defTabSz="914400">
              <a:lnSpc>
                <a:spcPct val="90000"/>
              </a:lnSpc>
              <a:spcAft>
                <a:spcPts val="600"/>
              </a:spcAft>
              <a:buClr>
                <a:schemeClr val="tx1"/>
              </a:buClr>
              <a:buFont typeface="Wingdings" pitchFamily="2" charset="2"/>
              <a:buChar char=""/>
            </a:pPr>
            <a:r>
              <a:rPr lang="en-US" sz="4400" b="1" dirty="0">
                <a:solidFill>
                  <a:schemeClr val="bg1"/>
                </a:solidFill>
              </a:rPr>
              <a:t>Ischemic Stroke</a:t>
            </a:r>
            <a:br>
              <a:rPr lang="en-US" sz="2800" dirty="0">
                <a:solidFill>
                  <a:schemeClr val="bg1"/>
                </a:solidFill>
              </a:rPr>
            </a:br>
            <a:endParaRPr lang="en-US" sz="2800" dirty="0">
              <a:solidFill>
                <a:schemeClr val="bg1"/>
              </a:solidFill>
            </a:endParaRPr>
          </a:p>
          <a:p>
            <a:pPr indent="-182880" defTabSz="914400">
              <a:lnSpc>
                <a:spcPct val="90000"/>
              </a:lnSpc>
              <a:spcAft>
                <a:spcPts val="600"/>
              </a:spcAft>
              <a:buClr>
                <a:schemeClr val="tx1"/>
              </a:buClr>
              <a:buFont typeface="Wingdings" pitchFamily="2" charset="2"/>
              <a:buChar char=""/>
            </a:pPr>
            <a:r>
              <a:rPr lang="en-US" sz="2800" dirty="0">
                <a:solidFill>
                  <a:schemeClr val="bg1"/>
                </a:solidFill>
              </a:rPr>
              <a:t>Ischemic stroke is the most common type of stroke, accounting for about 87% of strokes.</a:t>
            </a:r>
          </a:p>
          <a:p>
            <a:pPr indent="-182880" defTabSz="914400">
              <a:lnSpc>
                <a:spcPct val="90000"/>
              </a:lnSpc>
              <a:spcAft>
                <a:spcPts val="600"/>
              </a:spcAft>
              <a:buClr>
                <a:schemeClr val="tx1"/>
              </a:buClr>
              <a:buFont typeface="Wingdings" pitchFamily="2" charset="2"/>
              <a:buChar char=""/>
            </a:pPr>
            <a:br>
              <a:rPr lang="en-US" sz="2800" dirty="0">
                <a:solidFill>
                  <a:schemeClr val="bg1"/>
                </a:solidFill>
              </a:rPr>
            </a:br>
            <a:r>
              <a:rPr lang="en-US" sz="2800" dirty="0">
                <a:solidFill>
                  <a:schemeClr val="bg1"/>
                </a:solidFill>
              </a:rPr>
              <a:t>An ischemic stroke occurs when a clot blocks a vessel supplying blood to the brain. The artery becomes narrowed or clogged, cutting off blood flow to brain cells.</a:t>
            </a:r>
          </a:p>
          <a:p>
            <a:endParaRPr lang="en-US" sz="2800" dirty="0"/>
          </a:p>
        </p:txBody>
      </p:sp>
      <p:pic>
        <p:nvPicPr>
          <p:cNvPr id="6" name="Picture 5">
            <a:extLst>
              <a:ext uri="{FF2B5EF4-FFF2-40B4-BE49-F238E27FC236}">
                <a16:creationId xmlns:a16="http://schemas.microsoft.com/office/drawing/2014/main" id="{FDB777E3-626E-EDB8-2882-288C82FE39C7}"/>
              </a:ext>
            </a:extLst>
          </p:cNvPr>
          <p:cNvPicPr>
            <a:picLocks noChangeAspect="1"/>
          </p:cNvPicPr>
          <p:nvPr/>
        </p:nvPicPr>
        <p:blipFill>
          <a:blip r:embed="rId2"/>
          <a:stretch>
            <a:fillRect/>
          </a:stretch>
        </p:blipFill>
        <p:spPr>
          <a:xfrm>
            <a:off x="5274845" y="1359044"/>
            <a:ext cx="6697626" cy="4341210"/>
          </a:xfrm>
          <a:prstGeom prst="rect">
            <a:avLst/>
          </a:prstGeom>
        </p:spPr>
      </p:pic>
    </p:spTree>
    <p:extLst>
      <p:ext uri="{BB962C8B-B14F-4D97-AF65-F5344CB8AC3E}">
        <p14:creationId xmlns:p14="http://schemas.microsoft.com/office/powerpoint/2010/main" val="1917324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E37985-09B8-4F09-93C7-44CB3EDE5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6198"/>
            <a:ext cx="12192000" cy="60056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E5A76BE-03E8-BFC3-DFF2-E9D8E164F21D}"/>
              </a:ext>
            </a:extLst>
          </p:cNvPr>
          <p:cNvSpPr txBox="1"/>
          <p:nvPr/>
        </p:nvSpPr>
        <p:spPr>
          <a:xfrm>
            <a:off x="295689" y="843677"/>
            <a:ext cx="6097656" cy="5478423"/>
          </a:xfrm>
          <a:prstGeom prst="rect">
            <a:avLst/>
          </a:prstGeom>
          <a:noFill/>
        </p:spPr>
        <p:txBody>
          <a:bodyPr wrap="square">
            <a:spAutoFit/>
          </a:bodyPr>
          <a:lstStyle/>
          <a:p>
            <a:r>
              <a:rPr lang="en-US" sz="4400" b="1" dirty="0">
                <a:solidFill>
                  <a:schemeClr val="bg1"/>
                </a:solidFill>
              </a:rPr>
              <a:t>Hemorrhagic Stroke</a:t>
            </a:r>
          </a:p>
          <a:p>
            <a:br>
              <a:rPr lang="en-US" dirty="0">
                <a:solidFill>
                  <a:schemeClr val="bg1"/>
                </a:solidFill>
              </a:rPr>
            </a:br>
            <a:r>
              <a:rPr lang="en-US" sz="2400" dirty="0">
                <a:solidFill>
                  <a:schemeClr val="bg1"/>
                </a:solidFill>
              </a:rPr>
              <a:t>A hemorrhagic stroke happens when a blood vessel bursts (ruptures) in the brain.</a:t>
            </a:r>
          </a:p>
          <a:p>
            <a:br>
              <a:rPr lang="en-US" sz="2400" dirty="0">
                <a:solidFill>
                  <a:schemeClr val="bg1"/>
                </a:solidFill>
              </a:rPr>
            </a:br>
            <a:r>
              <a:rPr lang="en-US" sz="2400" dirty="0">
                <a:solidFill>
                  <a:schemeClr val="bg1"/>
                </a:solidFill>
              </a:rPr>
              <a:t>This type of stroke may affect large arteries in the brain or the small blood vessels deep within the brain. The rupture keeps the surrounding areas of the brain from getting oxygen.</a:t>
            </a:r>
            <a:br>
              <a:rPr lang="en-US" sz="2400" dirty="0">
                <a:solidFill>
                  <a:schemeClr val="bg1"/>
                </a:solidFill>
              </a:rPr>
            </a:br>
            <a:r>
              <a:rPr lang="en-US" sz="2400" dirty="0">
                <a:solidFill>
                  <a:schemeClr val="bg1"/>
                </a:solidFill>
              </a:rPr>
              <a:t>Hemorrhagic strokes are less common than ischemic strokes, accounting for about 13% of strokes. However, they are associated with a higher risk of death.</a:t>
            </a:r>
          </a:p>
        </p:txBody>
      </p:sp>
      <p:pic>
        <p:nvPicPr>
          <p:cNvPr id="6" name="Picture 5">
            <a:extLst>
              <a:ext uri="{FF2B5EF4-FFF2-40B4-BE49-F238E27FC236}">
                <a16:creationId xmlns:a16="http://schemas.microsoft.com/office/drawing/2014/main" id="{BED382E2-8387-96AF-71D5-21F0A4B08114}"/>
              </a:ext>
            </a:extLst>
          </p:cNvPr>
          <p:cNvPicPr>
            <a:picLocks noChangeAspect="1"/>
          </p:cNvPicPr>
          <p:nvPr/>
        </p:nvPicPr>
        <p:blipFill>
          <a:blip r:embed="rId2"/>
          <a:stretch>
            <a:fillRect/>
          </a:stretch>
        </p:blipFill>
        <p:spPr>
          <a:xfrm>
            <a:off x="6264845" y="610864"/>
            <a:ext cx="5701958" cy="5099311"/>
          </a:xfrm>
          <a:prstGeom prst="rect">
            <a:avLst/>
          </a:prstGeom>
        </p:spPr>
      </p:pic>
    </p:spTree>
    <p:extLst>
      <p:ext uri="{BB962C8B-B14F-4D97-AF65-F5344CB8AC3E}">
        <p14:creationId xmlns:p14="http://schemas.microsoft.com/office/powerpoint/2010/main" val="289728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95363" y="793750"/>
            <a:ext cx="11196637" cy="609600"/>
          </a:xfrm>
        </p:spPr>
        <p:txBody>
          <a:bodyPr>
            <a:noAutofit/>
          </a:bodyPr>
          <a:lstStyle/>
          <a:p>
            <a:pPr algn="ctr"/>
            <a:r>
              <a:rPr lang="en-US" sz="3600">
                <a:latin typeface="Arial Black" panose="020B0A04020102020204" pitchFamily="34" charset="0"/>
              </a:rPr>
              <a:t>What is a TIA and what can I do about it? </a:t>
            </a:r>
          </a:p>
        </p:txBody>
      </p:sp>
      <p:graphicFrame>
        <p:nvGraphicFramePr>
          <p:cNvPr id="11" name="Content Placeholder 2">
            <a:extLst>
              <a:ext uri="{FF2B5EF4-FFF2-40B4-BE49-F238E27FC236}">
                <a16:creationId xmlns:a16="http://schemas.microsoft.com/office/drawing/2014/main" id="{A475D0AC-ADCA-CD6D-B71D-FABCF63B793E}"/>
              </a:ext>
            </a:extLst>
          </p:cNvPr>
          <p:cNvGraphicFramePr>
            <a:graphicFrameLocks noGrp="1"/>
          </p:cNvGraphicFramePr>
          <p:nvPr>
            <p:ph idx="4294967295"/>
          </p:nvPr>
        </p:nvGraphicFramePr>
        <p:xfrm>
          <a:off x="0" y="2027238"/>
          <a:ext cx="5384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diagram of the human body&#10;&#10;AI-generated content may be incorrect.">
            <a:extLst>
              <a:ext uri="{FF2B5EF4-FFF2-40B4-BE49-F238E27FC236}">
                <a16:creationId xmlns:a16="http://schemas.microsoft.com/office/drawing/2014/main" id="{9ED35A60-97B2-869F-BEC0-0D160DB78A91}"/>
              </a:ext>
            </a:extLst>
          </p:cNvPr>
          <p:cNvPicPr>
            <a:picLocks noChangeAspect="1"/>
          </p:cNvPicPr>
          <p:nvPr/>
        </p:nvPicPr>
        <p:blipFill>
          <a:blip r:embed="rId8"/>
          <a:stretch>
            <a:fillRect/>
          </a:stretch>
        </p:blipFill>
        <p:spPr>
          <a:xfrm>
            <a:off x="7510466" y="3429000"/>
            <a:ext cx="3333750" cy="3333750"/>
          </a:xfrm>
          <a:prstGeom prst="rect">
            <a:avLst/>
          </a:prstGeom>
        </p:spPr>
      </p:pic>
      <p:sp>
        <p:nvSpPr>
          <p:cNvPr id="8" name="TextBox 7">
            <a:extLst>
              <a:ext uri="{FF2B5EF4-FFF2-40B4-BE49-F238E27FC236}">
                <a16:creationId xmlns:a16="http://schemas.microsoft.com/office/drawing/2014/main" id="{ECB2EA9A-4A1A-6ECF-8952-1140F4E9F86D}"/>
              </a:ext>
            </a:extLst>
          </p:cNvPr>
          <p:cNvSpPr txBox="1"/>
          <p:nvPr/>
        </p:nvSpPr>
        <p:spPr>
          <a:xfrm>
            <a:off x="6433456" y="1875056"/>
            <a:ext cx="5040086" cy="1908215"/>
          </a:xfrm>
          <a:prstGeom prst="rect">
            <a:avLst/>
          </a:prstGeom>
          <a:noFill/>
        </p:spPr>
        <p:txBody>
          <a:bodyPr wrap="square" rtlCol="0">
            <a:spAutoFit/>
          </a:bodyPr>
          <a:lstStyle/>
          <a:p>
            <a:r>
              <a:rPr lang="en-US" sz="2000" b="0" i="0" dirty="0">
                <a:effectLst/>
              </a:rPr>
              <a:t>A transient ischemic attack, or TIA, is a temporary blockage of blood flow to the brain. The clot usually dissolves on its own or gets dislodged, and the symptoms usually last less than five minutes.</a:t>
            </a:r>
          </a:p>
          <a:p>
            <a:endParaRPr lang="en-US" dirty="0"/>
          </a:p>
        </p:txBody>
      </p:sp>
    </p:spTree>
    <p:extLst>
      <p:ext uri="{BB962C8B-B14F-4D97-AF65-F5344CB8AC3E}">
        <p14:creationId xmlns:p14="http://schemas.microsoft.com/office/powerpoint/2010/main" val="4116999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25239F-A6FB-43A8-BD4A-3FB7C0B48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idx="4294967295"/>
          </p:nvPr>
        </p:nvSpPr>
        <p:spPr>
          <a:xfrm>
            <a:off x="634277" y="284176"/>
            <a:ext cx="3670874" cy="1508760"/>
          </a:xfrm>
        </p:spPr>
        <p:txBody>
          <a:bodyPr vert="horz" lIns="91440" tIns="45720" rIns="91440" bIns="45720" rtlCol="0" anchor="ctr">
            <a:normAutofit/>
          </a:bodyPr>
          <a:lstStyle/>
          <a:p>
            <a:r>
              <a:rPr lang="en-US" sz="4400" b="1" dirty="0">
                <a:solidFill>
                  <a:schemeClr val="tx2"/>
                </a:solidFill>
              </a:rPr>
              <a:t>Treatment Options:</a:t>
            </a:r>
          </a:p>
        </p:txBody>
      </p:sp>
      <p:sp>
        <p:nvSpPr>
          <p:cNvPr id="3" name="Content Placeholder 2"/>
          <p:cNvSpPr>
            <a:spLocks noGrp="1"/>
          </p:cNvSpPr>
          <p:nvPr>
            <p:ph idx="4294967295"/>
          </p:nvPr>
        </p:nvSpPr>
        <p:spPr>
          <a:xfrm>
            <a:off x="634277" y="2011680"/>
            <a:ext cx="3676678" cy="4206240"/>
          </a:xfrm>
        </p:spPr>
        <p:txBody>
          <a:bodyPr vert="horz" lIns="91440" tIns="45720" rIns="91440" bIns="45720" rtlCol="0">
            <a:normAutofit fontScale="70000" lnSpcReduction="20000"/>
          </a:bodyPr>
          <a:lstStyle/>
          <a:p>
            <a:pPr marL="0"/>
            <a:r>
              <a:rPr lang="en-US" sz="4100" b="1" dirty="0">
                <a:solidFill>
                  <a:schemeClr val="bg1"/>
                </a:solidFill>
              </a:rPr>
              <a:t>Ischemic (CLOT) </a:t>
            </a:r>
          </a:p>
          <a:p>
            <a:r>
              <a:rPr lang="en-US" sz="4100" dirty="0">
                <a:solidFill>
                  <a:schemeClr val="bg1"/>
                </a:solidFill>
              </a:rPr>
              <a:t>TNK: Tenecteplase</a:t>
            </a:r>
          </a:p>
          <a:p>
            <a:r>
              <a:rPr lang="en-US" sz="4100" dirty="0">
                <a:solidFill>
                  <a:schemeClr val="bg1"/>
                </a:solidFill>
              </a:rPr>
              <a:t>FDA approved. </a:t>
            </a:r>
          </a:p>
          <a:p>
            <a:r>
              <a:rPr lang="en-US" sz="4100" dirty="0">
                <a:solidFill>
                  <a:schemeClr val="bg1"/>
                </a:solidFill>
              </a:rPr>
              <a:t>It has a time limit…</a:t>
            </a:r>
          </a:p>
          <a:p>
            <a:pPr marL="0"/>
            <a:r>
              <a:rPr lang="en-US" sz="4100" dirty="0">
                <a:solidFill>
                  <a:schemeClr val="bg1"/>
                </a:solidFill>
              </a:rPr>
              <a:t>    any guesses? </a:t>
            </a:r>
          </a:p>
          <a:p>
            <a:pPr lvl="1"/>
            <a:r>
              <a:rPr lang="en-US" sz="4100" b="1" dirty="0">
                <a:solidFill>
                  <a:schemeClr val="bg1"/>
                </a:solidFill>
              </a:rPr>
              <a:t>4.5 hours</a:t>
            </a:r>
          </a:p>
          <a:p>
            <a:r>
              <a:rPr lang="en-US" sz="4100" dirty="0">
                <a:solidFill>
                  <a:schemeClr val="bg1"/>
                </a:solidFill>
              </a:rPr>
              <a:t>How is it given?</a:t>
            </a:r>
          </a:p>
          <a:p>
            <a:r>
              <a:rPr lang="en-US" sz="4100" dirty="0">
                <a:solidFill>
                  <a:schemeClr val="bg1"/>
                </a:solidFill>
              </a:rPr>
              <a:t>IR-Interventional Radiology</a:t>
            </a:r>
          </a:p>
          <a:p>
            <a:endParaRPr lang="en-US" dirty="0">
              <a:solidFill>
                <a:schemeClr val="bg1"/>
              </a:solidFill>
            </a:endParaRPr>
          </a:p>
        </p:txBody>
      </p:sp>
      <p:sp>
        <p:nvSpPr>
          <p:cNvPr id="21" name="Rectangle 20">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Picture 4" descr="A person in a hospital bed holding a syringe&#10;&#10;AI-generated content may be incorrect.">
            <a:extLst>
              <a:ext uri="{FF2B5EF4-FFF2-40B4-BE49-F238E27FC236}">
                <a16:creationId xmlns:a16="http://schemas.microsoft.com/office/drawing/2014/main" id="{FEA704CE-31DC-C9BA-3223-91C0D42B052F}"/>
              </a:ext>
            </a:extLst>
          </p:cNvPr>
          <p:cNvPicPr>
            <a:picLocks noChangeAspect="1"/>
          </p:cNvPicPr>
          <p:nvPr/>
        </p:nvPicPr>
        <p:blipFill>
          <a:blip r:embed="rId3"/>
          <a:stretch>
            <a:fillRect/>
          </a:stretch>
        </p:blipFill>
        <p:spPr>
          <a:xfrm>
            <a:off x="5262368" y="1249788"/>
            <a:ext cx="6283602" cy="4316978"/>
          </a:xfrm>
          <a:prstGeom prst="rect">
            <a:avLst/>
          </a:prstGeom>
        </p:spPr>
      </p:pic>
    </p:spTree>
    <p:extLst>
      <p:ext uri="{BB962C8B-B14F-4D97-AF65-F5344CB8AC3E}">
        <p14:creationId xmlns:p14="http://schemas.microsoft.com/office/powerpoint/2010/main" val="36690718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66592" y="390426"/>
            <a:ext cx="5061326" cy="1739900"/>
          </a:xfrm>
        </p:spPr>
        <p:txBody>
          <a:bodyPr vert="horz" lIns="91440" tIns="45720" rIns="91440" bIns="45720" rtlCol="0" anchor="ctr">
            <a:normAutofit/>
          </a:bodyPr>
          <a:lstStyle/>
          <a:p>
            <a:pPr algn="ctr">
              <a:lnSpc>
                <a:spcPct val="80000"/>
              </a:lnSpc>
            </a:pPr>
            <a:r>
              <a:rPr lang="en-US" sz="4800" spc="150" dirty="0"/>
              <a:t>Time is brain</a:t>
            </a:r>
          </a:p>
        </p:txBody>
      </p:sp>
      <p:pic>
        <p:nvPicPr>
          <p:cNvPr id="141314" name="Picture 2" descr="Wristwatch face"/>
          <p:cNvPicPr>
            <a:picLocks noGrp="1" noChangeAspect="1" noChangeArrowheads="1"/>
          </p:cNvPicPr>
          <p:nvPr>
            <p:ph idx="4294967295"/>
          </p:nvPr>
        </p:nvPicPr>
        <p:blipFill>
          <a:blip r:embed="rId2"/>
          <a:srcRect l="9040" r="16528"/>
          <a:stretch>
            <a:fillRect/>
          </a:stretch>
        </p:blipFill>
        <p:spPr bwMode="auto">
          <a:xfrm>
            <a:off x="0" y="598488"/>
            <a:ext cx="6265863" cy="5619750"/>
          </a:xfrm>
          <a:prstGeom prst="rect">
            <a:avLst/>
          </a:prstGeom>
          <a:noFill/>
        </p:spPr>
      </p:pic>
      <p:sp>
        <p:nvSpPr>
          <p:cNvPr id="3" name="Rectangle 2"/>
          <p:cNvSpPr/>
          <p:nvPr/>
        </p:nvSpPr>
        <p:spPr>
          <a:xfrm>
            <a:off x="7126029" y="1845824"/>
            <a:ext cx="4003106" cy="19424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a:lnSpc>
                <a:spcPct val="90000"/>
              </a:lnSpc>
              <a:spcBef>
                <a:spcPts val="1200"/>
              </a:spcBef>
              <a:spcAft>
                <a:spcPts val="200"/>
              </a:spcAft>
              <a:buClr>
                <a:schemeClr val="tx1"/>
              </a:buClr>
            </a:pPr>
            <a:r>
              <a:rPr lang="en-US" b="1" spc="50" dirty="0">
                <a:ln w="11430"/>
                <a:effectLst>
                  <a:outerShdw blurRad="76200" dist="50800" dir="5400000" algn="tl" rotWithShape="0">
                    <a:srgbClr val="000000">
                      <a:alpha val="65000"/>
                    </a:srgbClr>
                  </a:outerShdw>
                </a:effectLst>
              </a:rPr>
              <a:t>4.5Hours</a:t>
            </a:r>
          </a:p>
        </p:txBody>
      </p:sp>
      <p:sp>
        <p:nvSpPr>
          <p:cNvPr id="4" name="TextBox 3">
            <a:extLst>
              <a:ext uri="{FF2B5EF4-FFF2-40B4-BE49-F238E27FC236}">
                <a16:creationId xmlns:a16="http://schemas.microsoft.com/office/drawing/2014/main" id="{0BF79244-3D0D-D99D-0AC9-7532F41D6723}"/>
              </a:ext>
            </a:extLst>
          </p:cNvPr>
          <p:cNvSpPr txBox="1"/>
          <p:nvPr/>
        </p:nvSpPr>
        <p:spPr>
          <a:xfrm>
            <a:off x="6516499" y="2130326"/>
            <a:ext cx="5358353"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t>Once a Stroke begins you lose brains cells. </a:t>
            </a:r>
          </a:p>
          <a:p>
            <a:endParaRPr lang="en-US" sz="2800" dirty="0"/>
          </a:p>
          <a:p>
            <a:pPr marL="285750" indent="-285750">
              <a:buFont typeface="Arial" panose="020B0604020202020204" pitchFamily="34" charset="0"/>
              <a:buChar char="•"/>
            </a:pPr>
            <a:r>
              <a:rPr lang="en-US" sz="2800" dirty="0"/>
              <a:t>It is important to BE FAST if you think you are experiencing a Stroke. Getting to the hospital fast so treatment can begin. </a:t>
            </a:r>
          </a:p>
          <a:p>
            <a:endParaRPr lang="en-US" sz="2800" dirty="0"/>
          </a:p>
          <a:p>
            <a:pPr marL="285750" indent="-285750">
              <a:buFont typeface="Arial" panose="020B0604020202020204" pitchFamily="34" charset="0"/>
              <a:buChar char="•"/>
            </a:pPr>
            <a:r>
              <a:rPr lang="en-US" sz="2800" dirty="0"/>
              <a:t>There is a 4.5 hour window to receive treatment once stroke symptoms begin. </a:t>
            </a:r>
          </a:p>
        </p:txBody>
      </p:sp>
    </p:spTree>
    <p:extLst>
      <p:ext uri="{BB962C8B-B14F-4D97-AF65-F5344CB8AC3E}">
        <p14:creationId xmlns:p14="http://schemas.microsoft.com/office/powerpoint/2010/main" val="213236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A70FA373-FC71-43C5-B962-D433940CCD24}">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6F44E19-6F9C-40C6-8F6B-82886B90190C}">
  <ds:schemaRefs>
    <ds:schemaRef ds:uri="http://schemas.microsoft.com/sharepoint/v3/contenttype/forms"/>
  </ds:schemaRefs>
</ds:datastoreItem>
</file>

<file path=customXml/itemProps3.xml><?xml version="1.0" encoding="utf-8"?>
<ds:datastoreItem xmlns:ds="http://schemas.openxmlformats.org/officeDocument/2006/customXml" ds:itemID="{4505DA89-9689-4EB7-83A3-32913C232C3C}">
  <ds:schemaRefs>
    <ds:schemaRef ds:uri="16c05727-aa75-4e4a-9b5f-8a80a1165891"/>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Banded</Template>
  <TotalTime>124</TotalTime>
  <Words>1193</Words>
  <Application>Microsoft Office PowerPoint</Application>
  <PresentationFormat>Widescreen</PresentationFormat>
  <Paragraphs>119</Paragraphs>
  <Slides>21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Black</vt:lpstr>
      <vt:lpstr>Calibri</vt:lpstr>
      <vt:lpstr>Corbel</vt:lpstr>
      <vt:lpstr>Wingdings</vt:lpstr>
      <vt:lpstr>Banded</vt:lpstr>
      <vt:lpstr>PowerPoint Presentation</vt:lpstr>
      <vt:lpstr>The Stroke Program   </vt:lpstr>
      <vt:lpstr>The Stroke Program continued</vt:lpstr>
      <vt:lpstr>What is a stroke? </vt:lpstr>
      <vt:lpstr>PowerPoint Presentation</vt:lpstr>
      <vt:lpstr>PowerPoint Presentation</vt:lpstr>
      <vt:lpstr>What is a TIA and what can I do about it? </vt:lpstr>
      <vt:lpstr>Treatment Options:</vt:lpstr>
      <vt:lpstr>Time is brain</vt:lpstr>
      <vt:lpstr>PowerPoint Presentation</vt:lpstr>
      <vt:lpstr>PowerPoint Presentation</vt:lpstr>
      <vt:lpstr>Community Outreach</vt:lpstr>
      <vt:lpstr>PowerPoint Presentation</vt:lpstr>
      <vt:lpstr>How the Stroke program helps the community! </vt:lpstr>
      <vt:lpstr> Stroke Program Mega and Mini Brains!</vt:lpstr>
      <vt:lpstr>PowerPoint Presentation</vt:lpstr>
      <vt:lpstr>What NOT to do if you’re having a STROKE!</vt:lpstr>
      <vt:lpstr>PowerPoint Presentation</vt:lpstr>
      <vt:lpstr>Summary</vt:lpstr>
      <vt:lpstr>Your turn to interview 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WASHINGTON, ARIEL</dc:creator>
  <cp:lastModifiedBy>Johnson, Natalie COM</cp:lastModifiedBy>
  <cp:revision>3</cp:revision>
  <dcterms:created xsi:type="dcterms:W3CDTF">2021-06-08T19:08:12Z</dcterms:created>
  <dcterms:modified xsi:type="dcterms:W3CDTF">2025-07-24T17:10:26Z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8ca390d5-a4f3-448c-8368-24080179bc53_Enabled">
    <vt:lpwstr>true</vt:lpwstr>
  </property>
  <property fmtid="{D5CDD505-2E9C-101B-9397-08002B2CF9AE}" pid="4" name="MSIP_Label_8ca390d5-a4f3-448c-8368-24080179bc53_SetDate">
    <vt:lpwstr>2025-07-02T14:10:45Z</vt:lpwstr>
  </property>
  <property fmtid="{D5CDD505-2E9C-101B-9397-08002B2CF9AE}" pid="5" name="MSIP_Label_8ca390d5-a4f3-448c-8368-24080179bc53_Method">
    <vt:lpwstr>Standard</vt:lpwstr>
  </property>
  <property fmtid="{D5CDD505-2E9C-101B-9397-08002B2CF9AE}" pid="6" name="MSIP_Label_8ca390d5-a4f3-448c-8368-24080179bc53_Name">
    <vt:lpwstr>Low Risk</vt:lpwstr>
  </property>
  <property fmtid="{D5CDD505-2E9C-101B-9397-08002B2CF9AE}" pid="7" name="MSIP_Label_8ca390d5-a4f3-448c-8368-24080179bc53_SiteId">
    <vt:lpwstr>5b703aa0-061f-4ed9-beca-765a39ee1304</vt:lpwstr>
  </property>
  <property fmtid="{D5CDD505-2E9C-101B-9397-08002B2CF9AE}" pid="8" name="MSIP_Label_8ca390d5-a4f3-448c-8368-24080179bc53_ActionId">
    <vt:lpwstr>7aca7949-b732-49e3-946d-a530d5f0bd81</vt:lpwstr>
  </property>
  <property fmtid="{D5CDD505-2E9C-101B-9397-08002B2CF9AE}" pid="9" name="MSIP_Label_8ca390d5-a4f3-448c-8368-24080179bc53_ContentBits">
    <vt:lpwstr>0</vt:lpwstr>
  </property>
  <property fmtid="{D5CDD505-2E9C-101B-9397-08002B2CF9AE}" pid="10" name="MSIP_Label_8ca390d5-a4f3-448c-8368-24080179bc53_Tag">
    <vt:lpwstr>10, 3, 0, 1</vt:lpwstr>
  </property>
</Properties>
</file>